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410" r:id="rId4"/>
    <p:sldId id="519" r:id="rId6"/>
    <p:sldId id="405" r:id="rId7"/>
    <p:sldId id="406" r:id="rId8"/>
    <p:sldId id="491" r:id="rId9"/>
    <p:sldId id="518" r:id="rId10"/>
    <p:sldId id="492" r:id="rId11"/>
    <p:sldId id="494" r:id="rId12"/>
    <p:sldId id="453" r:id="rId13"/>
    <p:sldId id="454" r:id="rId14"/>
    <p:sldId id="507" r:id="rId15"/>
    <p:sldId id="499" r:id="rId16"/>
    <p:sldId id="495" r:id="rId17"/>
    <p:sldId id="497" r:id="rId18"/>
    <p:sldId id="496" r:id="rId19"/>
    <p:sldId id="503" r:id="rId20"/>
    <p:sldId id="516" r:id="rId21"/>
    <p:sldId id="355" r:id="rId22"/>
  </p:sldIdLst>
  <p:sldSz cx="16562070" cy="9361170"/>
  <p:notesSz cx="6760845" cy="9942195"/>
  <p:custDataLst>
    <p:tags r:id="rId26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96925" lvl="1" indent="-33972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595755" lvl="2" indent="-68135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2392680" lvl="3" indent="-102108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3190875" lvl="4" indent="-136207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136207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-136207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-136207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-136207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0" userDrawn="1">
          <p15:clr>
            <a:srgbClr val="A4A3A4"/>
          </p15:clr>
        </p15:guide>
        <p15:guide id="2" pos="50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30F"/>
    <a:srgbClr val="990000"/>
    <a:srgbClr val="02142F"/>
    <a:srgbClr val="010101"/>
    <a:srgbClr val="EACCC3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94"/>
    <p:restoredTop sz="94529"/>
  </p:normalViewPr>
  <p:slideViewPr>
    <p:cSldViewPr showGuides="1">
      <p:cViewPr varScale="1">
        <p:scale>
          <a:sx n="83" d="100"/>
          <a:sy n="83" d="100"/>
        </p:scale>
        <p:origin x="-366" y="-96"/>
      </p:cViewPr>
      <p:guideLst>
        <p:guide orient="horz" pos="2980"/>
        <p:guide pos="506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7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84138" y="746125"/>
            <a:ext cx="6592887" cy="37274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3CD110-A4A8-4D7F-94DC-42EB9B06628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14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17411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17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defTabSz="1659255" eaLnBrk="1" hangingPunct="1"/>
            <a:fld id="{9A0DB2DC-4C9A-4742-B13C-FB6460FD3503}" type="slidenum">
              <a:rPr lang="zh-CN" altLang="en-US" sz="3100" dirty="0"/>
            </a:fld>
            <a:endParaRPr lang="zh-CN" altLang="en-US" sz="31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20483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204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22531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225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2457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245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27651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2765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1659255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11332B-5783-4FB7-B14B-C7CA9F0BF66B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120" y="374894"/>
            <a:ext cx="14906149" cy="1560248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8120" y="2184347"/>
            <a:ext cx="14906149" cy="61781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11332B-5783-4FB7-B14B-C7CA9F0BF66B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731" y="374896"/>
            <a:ext cx="3726537" cy="798760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8119" y="374896"/>
            <a:ext cx="10903572" cy="798760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11332B-5783-4FB7-B14B-C7CA9F0BF66B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5" descr="最常用logo_副本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875" y="150813"/>
            <a:ext cx="3451225" cy="928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4394991"/>
            <a:ext cx="16562387" cy="422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053" name="Picture 3" descr="F:\宣传部工作（11年12月-）\2015年\2015校园文化\校训\校训-白色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53925" y="8786813"/>
            <a:ext cx="3873500" cy="538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8120" y="2184347"/>
            <a:ext cx="14906149" cy="6178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828675" y="8524875"/>
            <a:ext cx="3863975" cy="650875"/>
          </a:xfrm>
          <a:prstGeom prst="rect">
            <a:avLst/>
          </a:prstGeom>
          <a:ln>
            <a:miter lim="800000"/>
          </a:ln>
        </p:spPr>
        <p:txBody>
          <a:bodyPr vert="horz" wrap="square" lIns="159526" tIns="79763" rIns="159526" bIns="79763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5659438" y="8524875"/>
            <a:ext cx="5243513" cy="650875"/>
          </a:xfrm>
          <a:prstGeom prst="rect">
            <a:avLst/>
          </a:prstGeom>
          <a:ln>
            <a:miter lim="800000"/>
          </a:ln>
        </p:spPr>
        <p:txBody>
          <a:bodyPr vert="horz" wrap="square" lIns="159526" tIns="79763" rIns="159526" bIns="79763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11869738" y="8524875"/>
            <a:ext cx="3863975" cy="650875"/>
          </a:xfrm>
          <a:prstGeom prst="rect">
            <a:avLst/>
          </a:prstGeom>
          <a:ln>
            <a:miter lim="800000"/>
          </a:ln>
        </p:spPr>
        <p:txBody>
          <a:bodyPr vert="horz" wrap="square" lIns="159526" tIns="79763" rIns="159526" bIns="79763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B06645B-21A9-4C99-9EC7-BA22A9FEB4C6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8314" y="6015626"/>
            <a:ext cx="14078030" cy="1859296"/>
          </a:xfrm>
          <a:prstGeom prst="rect">
            <a:avLst/>
          </a:prstGeo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08314" y="3967798"/>
            <a:ext cx="14078030" cy="20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00"/>
            </a:lvl1pPr>
            <a:lvl2pPr marL="797560" indent="0">
              <a:buNone/>
              <a:defRPr sz="3100"/>
            </a:lvl2pPr>
            <a:lvl3pPr marL="1595120" indent="0">
              <a:buNone/>
              <a:defRPr sz="2800"/>
            </a:lvl3pPr>
            <a:lvl4pPr marL="2392680" indent="0">
              <a:buNone/>
              <a:defRPr sz="2400"/>
            </a:lvl4pPr>
            <a:lvl5pPr marL="3190240" indent="0">
              <a:buNone/>
              <a:defRPr sz="2400"/>
            </a:lvl5pPr>
            <a:lvl6pPr marL="3988435" indent="0">
              <a:buNone/>
              <a:defRPr sz="2400"/>
            </a:lvl6pPr>
            <a:lvl7pPr marL="4785995" indent="0">
              <a:buNone/>
              <a:defRPr sz="2400"/>
            </a:lvl7pPr>
            <a:lvl8pPr marL="5583555" indent="0">
              <a:buNone/>
              <a:defRPr sz="2400"/>
            </a:lvl8pPr>
            <a:lvl9pPr marL="6381115" indent="0">
              <a:buNone/>
              <a:defRPr sz="2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11332B-5783-4FB7-B14B-C7CA9F0BF66B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120" y="374894"/>
            <a:ext cx="14906149" cy="1560248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8119" y="2184347"/>
            <a:ext cx="7315055" cy="6178150"/>
          </a:xfrm>
          <a:prstGeom prst="rect">
            <a:avLst/>
          </a:prstGeo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9214" y="2184347"/>
            <a:ext cx="7315055" cy="6178150"/>
          </a:xfrm>
          <a:prstGeom prst="rect">
            <a:avLst/>
          </a:prstGeo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5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11332B-5783-4FB7-B14B-C7CA9F0BF66B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120" y="374894"/>
            <a:ext cx="14906149" cy="156024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119" y="2095503"/>
            <a:ext cx="7317931" cy="8733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200" b="1"/>
            </a:lvl1pPr>
            <a:lvl2pPr marL="797560" indent="0">
              <a:buNone/>
              <a:defRPr sz="3500" b="1"/>
            </a:lvl2pPr>
            <a:lvl3pPr marL="1595120" indent="0">
              <a:buNone/>
              <a:defRPr sz="3100" b="1"/>
            </a:lvl3pPr>
            <a:lvl4pPr marL="2392680" indent="0">
              <a:buNone/>
              <a:defRPr sz="2800" b="1"/>
            </a:lvl4pPr>
            <a:lvl5pPr marL="3190240" indent="0">
              <a:buNone/>
              <a:defRPr sz="2800" b="1"/>
            </a:lvl5pPr>
            <a:lvl6pPr marL="3988435" indent="0">
              <a:buNone/>
              <a:defRPr sz="2800" b="1"/>
            </a:lvl6pPr>
            <a:lvl7pPr marL="4785995" indent="0">
              <a:buNone/>
              <a:defRPr sz="2800" b="1"/>
            </a:lvl7pPr>
            <a:lvl8pPr marL="5583555" indent="0">
              <a:buNone/>
              <a:defRPr sz="2800" b="1"/>
            </a:lvl8pPr>
            <a:lvl9pPr marL="6381115" indent="0">
              <a:buNone/>
              <a:defRPr sz="28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119" y="2968806"/>
            <a:ext cx="7317931" cy="539369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  <a:lvl2pPr>
              <a:defRPr sz="35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413469" y="2095503"/>
            <a:ext cx="7320806" cy="8733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200" b="1"/>
            </a:lvl1pPr>
            <a:lvl2pPr marL="797560" indent="0">
              <a:buNone/>
              <a:defRPr sz="3500" b="1"/>
            </a:lvl2pPr>
            <a:lvl3pPr marL="1595120" indent="0">
              <a:buNone/>
              <a:defRPr sz="3100" b="1"/>
            </a:lvl3pPr>
            <a:lvl4pPr marL="2392680" indent="0">
              <a:buNone/>
              <a:defRPr sz="2800" b="1"/>
            </a:lvl4pPr>
            <a:lvl5pPr marL="3190240" indent="0">
              <a:buNone/>
              <a:defRPr sz="2800" b="1"/>
            </a:lvl5pPr>
            <a:lvl6pPr marL="3988435" indent="0">
              <a:buNone/>
              <a:defRPr sz="2800" b="1"/>
            </a:lvl6pPr>
            <a:lvl7pPr marL="4785995" indent="0">
              <a:buNone/>
              <a:defRPr sz="2800" b="1"/>
            </a:lvl7pPr>
            <a:lvl8pPr marL="5583555" indent="0">
              <a:buNone/>
              <a:defRPr sz="2800" b="1"/>
            </a:lvl8pPr>
            <a:lvl9pPr marL="6381115" indent="0">
              <a:buNone/>
              <a:defRPr sz="28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413469" y="2968806"/>
            <a:ext cx="7320806" cy="539369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  <a:lvl2pPr>
              <a:defRPr sz="35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11332B-5783-4FB7-B14B-C7CA9F0BF66B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120" y="374894"/>
            <a:ext cx="14906149" cy="1560248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11332B-5783-4FB7-B14B-C7CA9F0BF66B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11332B-5783-4FB7-B14B-C7CA9F0BF66B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126" y="372729"/>
            <a:ext cx="5448912" cy="1586252"/>
          </a:xfrm>
          <a:prstGeom prst="rect">
            <a:avLst/>
          </a:prstGeo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5434" y="372727"/>
            <a:ext cx="9258835" cy="7989770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4900"/>
            </a:lvl2pPr>
            <a:lvl3pPr>
              <a:defRPr sz="42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126" y="1958981"/>
            <a:ext cx="5448912" cy="64035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797560" indent="0">
              <a:buNone/>
              <a:defRPr sz="2100"/>
            </a:lvl2pPr>
            <a:lvl3pPr marL="1595120" indent="0">
              <a:buNone/>
              <a:defRPr sz="1700"/>
            </a:lvl3pPr>
            <a:lvl4pPr marL="2392680" indent="0">
              <a:buNone/>
              <a:defRPr sz="1600"/>
            </a:lvl4pPr>
            <a:lvl5pPr marL="3190240" indent="0">
              <a:buNone/>
              <a:defRPr sz="1600"/>
            </a:lvl5pPr>
            <a:lvl6pPr marL="3988435" indent="0">
              <a:buNone/>
              <a:defRPr sz="1600"/>
            </a:lvl6pPr>
            <a:lvl7pPr marL="4785995" indent="0">
              <a:buNone/>
              <a:defRPr sz="1600"/>
            </a:lvl7pPr>
            <a:lvl8pPr marL="5583555" indent="0">
              <a:buNone/>
              <a:defRPr sz="1600"/>
            </a:lvl8pPr>
            <a:lvl9pPr marL="6381115" indent="0">
              <a:buNone/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11332B-5783-4FB7-B14B-C7CA9F0BF66B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46344" y="6553042"/>
            <a:ext cx="9937433" cy="773624"/>
          </a:xfrm>
          <a:prstGeom prst="rect">
            <a:avLst/>
          </a:prstGeo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246344" y="836466"/>
            <a:ext cx="9937433" cy="5616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/>
            </a:lvl1pPr>
            <a:lvl2pPr marL="797560" indent="0">
              <a:buNone/>
              <a:defRPr sz="4900"/>
            </a:lvl2pPr>
            <a:lvl3pPr marL="1595120" indent="0">
              <a:buNone/>
              <a:defRPr sz="4200"/>
            </a:lvl3pPr>
            <a:lvl4pPr marL="2392680" indent="0">
              <a:buNone/>
              <a:defRPr sz="3500"/>
            </a:lvl4pPr>
            <a:lvl5pPr marL="3190240" indent="0">
              <a:buNone/>
              <a:defRPr sz="3500"/>
            </a:lvl5pPr>
            <a:lvl6pPr marL="3988435" indent="0">
              <a:buNone/>
              <a:defRPr sz="3500"/>
            </a:lvl6pPr>
            <a:lvl7pPr marL="4785995" indent="0">
              <a:buNone/>
              <a:defRPr sz="3500"/>
            </a:lvl7pPr>
            <a:lvl8pPr marL="5583555" indent="0">
              <a:buNone/>
              <a:defRPr sz="3500"/>
            </a:lvl8pPr>
            <a:lvl9pPr marL="6381115" indent="0">
              <a:buNone/>
              <a:defRPr sz="3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6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46344" y="7326666"/>
            <a:ext cx="9937433" cy="1098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797560" indent="0">
              <a:buNone/>
              <a:defRPr sz="2100"/>
            </a:lvl2pPr>
            <a:lvl3pPr marL="1595120" indent="0">
              <a:buNone/>
              <a:defRPr sz="1700"/>
            </a:lvl3pPr>
            <a:lvl4pPr marL="2392680" indent="0">
              <a:buNone/>
              <a:defRPr sz="1600"/>
            </a:lvl4pPr>
            <a:lvl5pPr marL="3190240" indent="0">
              <a:buNone/>
              <a:defRPr sz="1600"/>
            </a:lvl5pPr>
            <a:lvl6pPr marL="3988435" indent="0">
              <a:buNone/>
              <a:defRPr sz="1600"/>
            </a:lvl6pPr>
            <a:lvl7pPr marL="4785995" indent="0">
              <a:buNone/>
              <a:defRPr sz="1600"/>
            </a:lvl7pPr>
            <a:lvl8pPr marL="5583555" indent="0">
              <a:buNone/>
              <a:defRPr sz="1600"/>
            </a:lvl8pPr>
            <a:lvl9pPr marL="6381115" indent="0">
              <a:buNone/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11332B-5783-4FB7-B14B-C7CA9F0BF66B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8675" y="8524875"/>
            <a:ext cx="3863975" cy="650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59526" tIns="79763" rIns="159526" bIns="79763" numCol="1" anchor="t" anchorCtr="0" compatLnSpc="1"/>
          <a:lstStyle>
            <a:lvl1pPr eaLnBrk="1" hangingPunct="1">
              <a:buFontTx/>
              <a:buNone/>
              <a:defRPr sz="2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59438" y="8524875"/>
            <a:ext cx="5243513" cy="650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59526" tIns="79763" rIns="159526" bIns="79763" numCol="1" anchor="t" anchorCtr="0" compatLnSpc="1"/>
          <a:lstStyle>
            <a:lvl1pPr algn="ctr" eaLnBrk="1" hangingPunct="1">
              <a:buFontTx/>
              <a:buNone/>
              <a:defRPr sz="2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69738" y="8524875"/>
            <a:ext cx="3863975" cy="650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59526" tIns="79763" rIns="159526" bIns="79763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2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911332B-5783-4FB7-B14B-C7CA9F0BF66B}" type="slidenum"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组合 7"/>
          <p:cNvPicPr>
            <a:picLocks noGrp="1"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62" y="8693150"/>
            <a:ext cx="16567150" cy="6683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797560" algn="ctr" rtl="0" fontAlgn="base">
        <a:spcBef>
          <a:spcPct val="0"/>
        </a:spcBef>
        <a:spcAft>
          <a:spcPct val="0"/>
        </a:spcAft>
        <a:defRPr sz="7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1595120" algn="ctr" rtl="0" fontAlgn="base">
        <a:spcBef>
          <a:spcPct val="0"/>
        </a:spcBef>
        <a:spcAft>
          <a:spcPct val="0"/>
        </a:spcAft>
        <a:defRPr sz="7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2392680" algn="ctr" rtl="0" fontAlgn="base">
        <a:spcBef>
          <a:spcPct val="0"/>
        </a:spcBef>
        <a:spcAft>
          <a:spcPct val="0"/>
        </a:spcAft>
        <a:defRPr sz="7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3190240" algn="ctr" rtl="0" fontAlgn="base">
        <a:spcBef>
          <a:spcPct val="0"/>
        </a:spcBef>
        <a:spcAft>
          <a:spcPct val="0"/>
        </a:spcAft>
        <a:defRPr sz="77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598805" indent="-598805" algn="l" rtl="0" eaLnBrk="0" fontAlgn="base" hangingPunct="0">
        <a:spcBef>
          <a:spcPct val="20000"/>
        </a:spcBef>
        <a:spcAft>
          <a:spcPct val="0"/>
        </a:spcAft>
        <a:buChar char="•"/>
        <a:defRPr sz="5600">
          <a:solidFill>
            <a:schemeClr val="tx1"/>
          </a:solidFill>
          <a:latin typeface="+mn-lt"/>
          <a:ea typeface="+mn-ea"/>
          <a:cs typeface="+mn-cs"/>
        </a:defRPr>
      </a:lvl1pPr>
      <a:lvl2pPr marL="1295400" indent="-498475" algn="l" rtl="0" eaLnBrk="0" fontAlgn="base" hangingPunct="0">
        <a:spcBef>
          <a:spcPct val="20000"/>
        </a:spcBef>
        <a:spcAft>
          <a:spcPct val="0"/>
        </a:spcAft>
        <a:buChar char="–"/>
        <a:defRPr sz="4900">
          <a:solidFill>
            <a:schemeClr val="tx1"/>
          </a:solidFill>
          <a:latin typeface="+mn-lt"/>
          <a:ea typeface="+mn-ea"/>
        </a:defRPr>
      </a:lvl2pPr>
      <a:lvl3pPr marL="1993900" indent="-398780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</a:defRPr>
      </a:lvl3pPr>
      <a:lvl4pPr marL="2790825" indent="-398780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  <a:ea typeface="+mn-ea"/>
        </a:defRPr>
      </a:lvl4pPr>
      <a:lvl5pPr marL="3589655" indent="-398780" algn="l" rtl="0" eaLnBrk="0" fontAlgn="base" hangingPunct="0">
        <a:spcBef>
          <a:spcPct val="20000"/>
        </a:spcBef>
        <a:spcAft>
          <a:spcPct val="0"/>
        </a:spcAft>
        <a:buChar char="»"/>
        <a:defRPr sz="3500">
          <a:solidFill>
            <a:schemeClr val="tx1"/>
          </a:solidFill>
          <a:latin typeface="+mn-lt"/>
          <a:ea typeface="+mn-ea"/>
        </a:defRPr>
      </a:lvl5pPr>
      <a:lvl6pPr marL="4387215" indent="-398780" algn="l" rtl="0" fontAlgn="base">
        <a:spcBef>
          <a:spcPct val="20000"/>
        </a:spcBef>
        <a:spcAft>
          <a:spcPct val="0"/>
        </a:spcAft>
        <a:buChar char="»"/>
        <a:defRPr sz="3500">
          <a:solidFill>
            <a:schemeClr val="tx1"/>
          </a:solidFill>
          <a:latin typeface="+mn-lt"/>
          <a:ea typeface="+mn-ea"/>
        </a:defRPr>
      </a:lvl6pPr>
      <a:lvl7pPr marL="5184775" indent="-398780" algn="l" rtl="0" fontAlgn="base">
        <a:spcBef>
          <a:spcPct val="20000"/>
        </a:spcBef>
        <a:spcAft>
          <a:spcPct val="0"/>
        </a:spcAft>
        <a:buChar char="»"/>
        <a:defRPr sz="3500">
          <a:solidFill>
            <a:schemeClr val="tx1"/>
          </a:solidFill>
          <a:latin typeface="+mn-lt"/>
          <a:ea typeface="+mn-ea"/>
        </a:defRPr>
      </a:lvl7pPr>
      <a:lvl8pPr marL="5982335" indent="-398780" algn="l" rtl="0" fontAlgn="base">
        <a:spcBef>
          <a:spcPct val="20000"/>
        </a:spcBef>
        <a:spcAft>
          <a:spcPct val="0"/>
        </a:spcAft>
        <a:buChar char="»"/>
        <a:defRPr sz="3500">
          <a:solidFill>
            <a:schemeClr val="tx1"/>
          </a:solidFill>
          <a:latin typeface="+mn-lt"/>
          <a:ea typeface="+mn-ea"/>
        </a:defRPr>
      </a:lvl8pPr>
      <a:lvl9pPr marL="6779895" indent="-398780" algn="l" rtl="0" fontAlgn="base">
        <a:spcBef>
          <a:spcPct val="20000"/>
        </a:spcBef>
        <a:spcAft>
          <a:spcPct val="0"/>
        </a:spcAft>
        <a:buChar char="»"/>
        <a:defRPr sz="3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595120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97560" algn="l" defTabSz="1595120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595120" algn="l" defTabSz="1595120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92680" algn="l" defTabSz="1595120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90240" algn="l" defTabSz="1595120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988435" algn="l" defTabSz="1595120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785995" algn="l" defTabSz="1595120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583555" algn="l" defTabSz="1595120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381115" algn="l" defTabSz="1595120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7.png"/><Relationship Id="rId12" Type="http://schemas.openxmlformats.org/officeDocument/2006/relationships/image" Target="../media/image36.jpeg"/><Relationship Id="rId11" Type="http://schemas.openxmlformats.org/officeDocument/2006/relationships/image" Target="../media/image35.jpeg"/><Relationship Id="rId10" Type="http://schemas.openxmlformats.org/officeDocument/2006/relationships/image" Target="../media/image34.jpe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jpeg"/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8" Type="http://schemas.openxmlformats.org/officeDocument/2006/relationships/image" Target="../media/image55.jpeg"/><Relationship Id="rId7" Type="http://schemas.openxmlformats.org/officeDocument/2006/relationships/image" Target="../media/image54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openxmlformats.org/officeDocument/2006/relationships/image" Target="../media/image59.jpeg"/><Relationship Id="rId11" Type="http://schemas.openxmlformats.org/officeDocument/2006/relationships/image" Target="../media/image58.jpeg"/><Relationship Id="rId10" Type="http://schemas.openxmlformats.org/officeDocument/2006/relationships/image" Target="../media/image57.jpeg"/><Relationship Id="rId1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4.jpeg"/><Relationship Id="rId7" Type="http://schemas.openxmlformats.org/officeDocument/2006/relationships/tags" Target="../tags/tag4.xml"/><Relationship Id="rId6" Type="http://schemas.openxmlformats.org/officeDocument/2006/relationships/image" Target="../media/image23.jpeg"/><Relationship Id="rId5" Type="http://schemas.openxmlformats.org/officeDocument/2006/relationships/tags" Target="../tags/tag3.xml"/><Relationship Id="rId4" Type="http://schemas.openxmlformats.org/officeDocument/2006/relationships/image" Target="../media/image22.jpeg"/><Relationship Id="rId3" Type="http://schemas.openxmlformats.org/officeDocument/2006/relationships/tags" Target="../tags/tag2.xml"/><Relationship Id="rId2" Type="http://schemas.openxmlformats.org/officeDocument/2006/relationships/image" Target="../media/image21.jpe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6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5" descr="城北校区玉带河景观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5112703"/>
            <a:ext cx="16562388" cy="424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14"/>
          <p:cNvSpPr>
            <a:spLocks noChangeArrowheads="1"/>
          </p:cNvSpPr>
          <p:nvPr/>
        </p:nvSpPr>
        <p:spPr bwMode="auto">
          <a:xfrm>
            <a:off x="400050" y="2232660"/>
            <a:ext cx="15610205" cy="28460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65894" tIns="82947" rIns="165894" bIns="82947">
            <a:noAutofit/>
          </a:bodyPr>
          <a:lstStyle/>
          <a:p>
            <a:pPr marR="0" lvl="0" algn="ctr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i="0" u="none" strike="noStrike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华文新魏" panose="02010800040101010101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走进西南医科大学</a:t>
            </a:r>
            <a:endParaRPr lang="en-US" sz="8000" b="1" i="0" u="none" strike="noStrike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华文新魏" panose="02010800040101010101" pitchFamily="2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marR="0" lvl="0" algn="ctr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000" b="1" i="0" u="none" strike="noStrike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微软雅黑" panose="020B0503020204020204" pitchFamily="34" charset="-122"/>
              </a:rPr>
              <a:t>Юго-западны</a:t>
            </a:r>
            <a:r>
              <a:rPr lang="ru-RU" altLang="en-US" sz="3000" b="1" i="0" u="none" strike="noStrike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微软雅黑" panose="020B0503020204020204" pitchFamily="34" charset="-122"/>
              </a:rPr>
              <a:t>й</a:t>
            </a:r>
            <a:r>
              <a:rPr lang="en-US" altLang="en-US" sz="3000" b="1" i="0" u="none" strike="noStrike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微软雅黑" panose="020B0503020204020204" pitchFamily="34" charset="-122"/>
              </a:rPr>
              <a:t> медицински</a:t>
            </a:r>
            <a:r>
              <a:rPr lang="ru-RU" altLang="en-US" sz="3000" b="1" i="0" u="none" strike="noStrike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微软雅黑" panose="020B0503020204020204" pitchFamily="34" charset="-122"/>
              </a:rPr>
              <a:t>й</a:t>
            </a:r>
            <a:r>
              <a:rPr lang="en-US" altLang="en-US" sz="3000" b="1" i="0" u="none" strike="noStrike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微软雅黑" panose="020B0503020204020204" pitchFamily="34" charset="-122"/>
              </a:rPr>
              <a:t> университет</a:t>
            </a:r>
            <a:r>
              <a:rPr lang="ru-RU" altLang="en-US" sz="3000" b="1" i="0" u="none" strike="noStrike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en-US" sz="3000" b="1" i="0" u="none" strike="noStrike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endParaRPr kumimoji="0" lang="en-US" altLang="zh-CN" sz="3000" b="1" i="0" u="none" strike="noStrike" kern="1200" cap="none" spc="400" normalizeH="0" baseline="0" noProof="1">
              <a:ln>
                <a:noFill/>
              </a:ln>
              <a:solidFill>
                <a:srgbClr val="990000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marR="0" lvl="0" algn="ctr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000" b="1">
                <a:ln>
                  <a:noFill/>
                </a:ln>
                <a:solidFill>
                  <a:srgbClr val="990000"/>
                </a:solidFill>
                <a:effectLst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Introduction of Southwest Medical University</a:t>
            </a:r>
            <a:br>
              <a:rPr lang="en-US" sz="3000" b="1">
                <a:ln>
                  <a:noFill/>
                </a:ln>
                <a:solidFill>
                  <a:srgbClr val="990000"/>
                </a:solidFill>
                <a:effectLst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</a:br>
            <a:r>
              <a:rPr lang="en-US" sz="3000" b="1" i="0" u="none" strike="noStrike">
                <a:ln>
                  <a:noFill/>
                </a:ln>
                <a:solidFill>
                  <a:srgbClr val="990000"/>
                </a:solidFill>
                <a:effectLst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（SWMU)</a:t>
            </a:r>
            <a:br>
              <a:rPr lang="en-US" sz="1400" b="1" i="0" u="none" strike="noStrike">
                <a:ln>
                  <a:noFill/>
                </a:ln>
                <a:solidFill>
                  <a:srgbClr val="990000"/>
                </a:solidFill>
                <a:effectLst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</a:br>
            <a:endParaRPr kumimoji="0" lang="en-US" altLang="en-US" sz="1400" b="1" i="0" u="none" strike="noStrike" kern="1200" cap="none" spc="400" normalizeH="0" baseline="0" noProof="1">
              <a:ln>
                <a:noFill/>
              </a:ln>
              <a:solidFill>
                <a:srgbClr val="990000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100" name="图片 3" descr="最常用logo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68300"/>
            <a:ext cx="6019800" cy="1598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637213" y="6191250"/>
            <a:ext cx="6570663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900" b="1" kern="1200" cap="none" spc="400" normalizeH="0" baseline="0" noProof="1">
                <a:solidFill>
                  <a:srgbClr val="99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kumimoji="0" lang="en-US" altLang="zh-CN" sz="900" b="1" kern="1200" cap="none" spc="400" normalizeH="0" baseline="0" noProof="1">
              <a:solidFill>
                <a:srgbClr val="990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3"/>
          <p:cNvSpPr txBox="1"/>
          <p:nvPr/>
        </p:nvSpPr>
        <p:spPr>
          <a:xfrm>
            <a:off x="590550" y="1552575"/>
            <a:ext cx="1441259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Char char="u"/>
            </a:pPr>
            <a:r>
              <a:rPr lang="en-US" sz="18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  <a:t>涵盖学科门类</a:t>
            </a:r>
            <a:r>
              <a:rPr lang="en-US" sz="1800" b="1" i="0" u="none" strike="noStrike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7</a:t>
            </a:r>
            <a:r>
              <a:rPr lang="en-US" sz="18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  <a:t>个，博士专业学位授权点</a:t>
            </a:r>
            <a:r>
              <a:rPr lang="en-US" sz="1800" b="1" i="0" u="none" strike="noStrike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sz="18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  <a:t>个,硕士学位一级学科授权点</a:t>
            </a:r>
            <a:r>
              <a:rPr lang="en-US" sz="1800" b="1" i="0" u="none" strike="noStrike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8</a:t>
            </a:r>
            <a:r>
              <a:rPr lang="en-US" sz="18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  <a:t>个，硕士专业学位授权点</a:t>
            </a:r>
            <a:r>
              <a:rPr lang="en-US" sz="1800" b="1" i="0" u="none" strike="noStrike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en-US" sz="18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  <a:t>个</a:t>
            </a:r>
            <a:endParaRPr lang="en-US" sz="1800" b="1" i="0" u="none" strike="noStrike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</a:rPr>
              <a:t>SWMU </a:t>
            </a:r>
            <a:r>
              <a:rPr lang="ru-RU" altLang="en-US" b="1" dirty="0" smtClean="0">
                <a:ea typeface="Times New Roman" panose="02020603050405020304"/>
                <a:cs typeface="Arial" panose="020B0604020202020204" pitchFamily="34" charset="0"/>
              </a:rPr>
              <a:t>Охватывает 7 дисциплин, 1 пункт авторизации докторской степени, 8 пунктов авторизации магистерской степени и 10 пунктов авторизации магистерской степени.</a:t>
            </a:r>
            <a:endParaRPr lang="en-US" altLang="en-US" sz="1800" b="0" i="0" u="none" strike="noStrike" dirty="0">
              <a:solidFill>
                <a:srgbClr val="C00000"/>
              </a:solidFill>
              <a:ea typeface="Times New Roman" panose="02020603050405020304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en-US" sz="1800" b="1" i="0" u="none" strike="noStrike" dirty="0">
                <a:cs typeface="Arial" panose="020B0604020202020204" pitchFamily="34" charset="0"/>
              </a:rPr>
              <a:t>The fields of SWMU covering 7 disciplines, 1 doctor’s degree conferring unit, 8 first class disciplines for Master’s degree and 10 master’s degree conferring units. </a:t>
            </a:r>
            <a:br>
              <a:rPr lang="en-US" sz="1800" b="0" i="0" u="none" strike="noStrike" dirty="0">
                <a:cs typeface="Arial" panose="020B0604020202020204" pitchFamily="34" charset="0"/>
              </a:rPr>
            </a:br>
            <a:endParaRPr lang="en-US" altLang="zh-CN" sz="1800" b="0" i="0" u="none" strike="noStrike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组合 108"/>
          <p:cNvGrpSpPr/>
          <p:nvPr/>
        </p:nvGrpSpPr>
        <p:grpSpPr>
          <a:xfrm>
            <a:off x="1604963" y="4355465"/>
            <a:ext cx="1831975" cy="1816100"/>
            <a:chOff x="1994650" y="4252116"/>
            <a:chExt cx="2571768" cy="2357454"/>
          </a:xfrm>
        </p:grpSpPr>
        <p:grpSp>
          <p:nvGrpSpPr>
            <p:cNvPr id="14391" name="Group 76"/>
            <p:cNvGrpSpPr/>
            <p:nvPr/>
          </p:nvGrpSpPr>
          <p:grpSpPr>
            <a:xfrm>
              <a:off x="1994650" y="4252116"/>
              <a:ext cx="2571768" cy="2357454"/>
              <a:chOff x="2561" y="1346"/>
              <a:chExt cx="394" cy="409"/>
            </a:xfrm>
          </p:grpSpPr>
          <p:sp>
            <p:nvSpPr>
              <p:cNvPr id="14344" name="Oval 72"/>
              <p:cNvSpPr/>
              <p:nvPr/>
            </p:nvSpPr>
            <p:spPr>
              <a:xfrm>
                <a:off x="2561" y="1346"/>
                <a:ext cx="394" cy="409"/>
              </a:xfrm>
              <a:prstGeom prst="ellipse">
                <a:avLst/>
              </a:prstGeom>
              <a:gradFill rotWithShape="1">
                <a:gsLst>
                  <a:gs pos="0">
                    <a:srgbClr val="CECECE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" name="Oval 73"/>
              <p:cNvSpPr/>
              <p:nvPr/>
            </p:nvSpPr>
            <p:spPr>
              <a:xfrm>
                <a:off x="2568" y="1353"/>
                <a:ext cx="380" cy="3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2D2D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46" name="Oval 74"/>
              <p:cNvSpPr/>
              <p:nvPr/>
            </p:nvSpPr>
            <p:spPr>
              <a:xfrm>
                <a:off x="2596" y="1379"/>
                <a:ext cx="324" cy="327"/>
              </a:xfrm>
              <a:prstGeom prst="ellipse">
                <a:avLst/>
              </a:prstGeom>
              <a:solidFill>
                <a:srgbClr val="990000"/>
              </a:soli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392" name="TextBox 101"/>
            <p:cNvSpPr txBox="1"/>
            <p:nvPr/>
          </p:nvSpPr>
          <p:spPr>
            <a:xfrm>
              <a:off x="2269554" y="4672918"/>
              <a:ext cx="1979414" cy="17961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医 学</a:t>
              </a:r>
              <a:b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400" b="1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Медицинская наука</a:t>
              </a:r>
              <a:r>
                <a:rPr lang="en-US" altLang="en-US" sz="1400" b="0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lang="en-US" altLang="zh-CN" sz="14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medical science</a:t>
              </a:r>
              <a:b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lang="en-US" altLang="en-US" sz="1400" b="1" i="0" u="none" strike="noStrike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107"/>
          <p:cNvGrpSpPr/>
          <p:nvPr/>
        </p:nvGrpSpPr>
        <p:grpSpPr>
          <a:xfrm>
            <a:off x="3745230" y="4355465"/>
            <a:ext cx="1844297" cy="1816100"/>
            <a:chOff x="5277518" y="4323554"/>
            <a:chExt cx="2646486" cy="2357454"/>
          </a:xfrm>
        </p:grpSpPr>
        <p:grpSp>
          <p:nvGrpSpPr>
            <p:cNvPr id="14386" name="Group 76"/>
            <p:cNvGrpSpPr/>
            <p:nvPr/>
          </p:nvGrpSpPr>
          <p:grpSpPr>
            <a:xfrm>
              <a:off x="5352236" y="4323554"/>
              <a:ext cx="2571768" cy="2357454"/>
              <a:chOff x="2561" y="1346"/>
              <a:chExt cx="394" cy="409"/>
            </a:xfrm>
          </p:grpSpPr>
          <p:sp>
            <p:nvSpPr>
              <p:cNvPr id="14350" name="Oval 72"/>
              <p:cNvSpPr/>
              <p:nvPr/>
            </p:nvSpPr>
            <p:spPr>
              <a:xfrm>
                <a:off x="2561" y="1346"/>
                <a:ext cx="394" cy="409"/>
              </a:xfrm>
              <a:prstGeom prst="ellipse">
                <a:avLst/>
              </a:prstGeom>
              <a:gradFill rotWithShape="1">
                <a:gsLst>
                  <a:gs pos="0">
                    <a:srgbClr val="CECECE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" name="Oval 73"/>
              <p:cNvSpPr/>
              <p:nvPr/>
            </p:nvSpPr>
            <p:spPr>
              <a:xfrm>
                <a:off x="2568" y="1353"/>
                <a:ext cx="380" cy="3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2D2D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74"/>
              <p:cNvSpPr/>
              <p:nvPr/>
            </p:nvSpPr>
            <p:spPr>
              <a:xfrm>
                <a:off x="2596" y="1379"/>
                <a:ext cx="324" cy="327"/>
              </a:xfrm>
              <a:prstGeom prst="ellipse">
                <a:avLst/>
              </a:prstGeom>
              <a:solidFill>
                <a:srgbClr val="990000"/>
              </a:soli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387" name="TextBox 102"/>
            <p:cNvSpPr txBox="1"/>
            <p:nvPr/>
          </p:nvSpPr>
          <p:spPr>
            <a:xfrm>
              <a:off x="5277518" y="4652444"/>
              <a:ext cx="2643384" cy="15166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理 学 </a:t>
              </a:r>
              <a:b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400" b="1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Естественные науки</a:t>
              </a:r>
              <a:r>
                <a:rPr lang="en-US" altLang="en-US" sz="1400" b="0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lang="en-US" altLang="zh-CN" sz="14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natural science</a:t>
              </a:r>
              <a:b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lang="en-US" altLang="en-US" sz="1400" b="1" i="0" u="none" strike="noStrike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6"/>
          <p:cNvGrpSpPr/>
          <p:nvPr/>
        </p:nvGrpSpPr>
        <p:grpSpPr>
          <a:xfrm>
            <a:off x="5874703" y="4322128"/>
            <a:ext cx="1779453" cy="1778000"/>
            <a:chOff x="8637466" y="4323554"/>
            <a:chExt cx="2572686" cy="2357454"/>
          </a:xfrm>
        </p:grpSpPr>
        <p:grpSp>
          <p:nvGrpSpPr>
            <p:cNvPr id="14381" name="Group 76"/>
            <p:cNvGrpSpPr/>
            <p:nvPr/>
          </p:nvGrpSpPr>
          <p:grpSpPr>
            <a:xfrm>
              <a:off x="8638384" y="4323554"/>
              <a:ext cx="2571768" cy="2357454"/>
              <a:chOff x="2561" y="1346"/>
              <a:chExt cx="394" cy="409"/>
            </a:xfrm>
          </p:grpSpPr>
          <p:sp>
            <p:nvSpPr>
              <p:cNvPr id="18" name="Oval 72"/>
              <p:cNvSpPr/>
              <p:nvPr/>
            </p:nvSpPr>
            <p:spPr>
              <a:xfrm>
                <a:off x="2561" y="1346"/>
                <a:ext cx="394" cy="409"/>
              </a:xfrm>
              <a:prstGeom prst="ellipse">
                <a:avLst/>
              </a:prstGeom>
              <a:gradFill rotWithShape="1">
                <a:gsLst>
                  <a:gs pos="0">
                    <a:srgbClr val="CECECE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73"/>
              <p:cNvSpPr/>
              <p:nvPr/>
            </p:nvSpPr>
            <p:spPr>
              <a:xfrm>
                <a:off x="2568" y="1353"/>
                <a:ext cx="380" cy="3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2D2D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Oval 74"/>
              <p:cNvSpPr/>
              <p:nvPr/>
            </p:nvSpPr>
            <p:spPr>
              <a:xfrm>
                <a:off x="2596" y="1379"/>
                <a:ext cx="324" cy="327"/>
              </a:xfrm>
              <a:prstGeom prst="ellipse">
                <a:avLst/>
              </a:prstGeom>
              <a:solidFill>
                <a:srgbClr val="990000"/>
              </a:soli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382" name="TextBox 103"/>
            <p:cNvSpPr txBox="1"/>
            <p:nvPr/>
          </p:nvSpPr>
          <p:spPr>
            <a:xfrm>
              <a:off x="8637466" y="4894395"/>
              <a:ext cx="2564158" cy="125029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lstStyle/>
            <a:p>
              <a:pPr algn="ctr" eaLnBrk="1" hangingPunct="1"/>
              <a: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管理学</a:t>
              </a:r>
              <a:r>
                <a:rPr lang="en-US" altLang="en-US" sz="1400" b="1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Менеджмент</a:t>
              </a:r>
              <a:r>
                <a:rPr lang="en-US" altLang="en-US" sz="1400" b="0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lang="en-US" altLang="en-US" sz="1400" b="0" i="0" u="none" strike="noStrike">
                <a:solidFill>
                  <a:schemeClr val="bg1"/>
                </a:solidFill>
                <a:ea typeface="Times New Roman" panose="02020603050405020304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sz="1400" b="1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management</a:t>
              </a:r>
              <a:endParaRPr lang="en-US" altLang="en-US" sz="1400" b="0" i="0" u="none" strike="noStrike" dirty="0">
                <a:solidFill>
                  <a:schemeClr val="bg1"/>
                </a:solidFill>
                <a:ea typeface="Times New Roman" panose="02020603050405020304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05"/>
          <p:cNvGrpSpPr/>
          <p:nvPr/>
        </p:nvGrpSpPr>
        <p:grpSpPr>
          <a:xfrm>
            <a:off x="7950200" y="4406265"/>
            <a:ext cx="1741058" cy="1693863"/>
            <a:chOff x="11865788" y="4352374"/>
            <a:chExt cx="2584823" cy="2357454"/>
          </a:xfrm>
        </p:grpSpPr>
        <p:grpSp>
          <p:nvGrpSpPr>
            <p:cNvPr id="14376" name="Group 76"/>
            <p:cNvGrpSpPr/>
            <p:nvPr/>
          </p:nvGrpSpPr>
          <p:grpSpPr>
            <a:xfrm>
              <a:off x="11865788" y="4352374"/>
              <a:ext cx="2584823" cy="2357454"/>
              <a:chOff x="2552" y="1351"/>
              <a:chExt cx="396" cy="409"/>
            </a:xfrm>
          </p:grpSpPr>
          <p:sp>
            <p:nvSpPr>
              <p:cNvPr id="20" name="Oval 72"/>
              <p:cNvSpPr/>
              <p:nvPr/>
            </p:nvSpPr>
            <p:spPr>
              <a:xfrm>
                <a:off x="2552" y="1351"/>
                <a:ext cx="394" cy="409"/>
              </a:xfrm>
              <a:prstGeom prst="ellipse">
                <a:avLst/>
              </a:prstGeom>
              <a:gradFill rotWithShape="1">
                <a:gsLst>
                  <a:gs pos="0">
                    <a:srgbClr val="CECECE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Oval 73"/>
              <p:cNvSpPr/>
              <p:nvPr/>
            </p:nvSpPr>
            <p:spPr>
              <a:xfrm>
                <a:off x="2568" y="1353"/>
                <a:ext cx="380" cy="3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2D2D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74"/>
              <p:cNvSpPr/>
              <p:nvPr/>
            </p:nvSpPr>
            <p:spPr>
              <a:xfrm>
                <a:off x="2596" y="1379"/>
                <a:ext cx="324" cy="327"/>
              </a:xfrm>
              <a:prstGeom prst="ellipse">
                <a:avLst/>
              </a:prstGeom>
              <a:solidFill>
                <a:srgbClr val="990000"/>
              </a:soli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377" name="TextBox 104"/>
            <p:cNvSpPr txBox="1"/>
            <p:nvPr/>
          </p:nvSpPr>
          <p:spPr>
            <a:xfrm>
              <a:off x="12269280" y="4846401"/>
              <a:ext cx="2052342" cy="102252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lstStyle/>
            <a:p>
              <a:pPr algn="ctr" eaLnBrk="1" hangingPunct="1"/>
              <a: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文 学</a:t>
              </a:r>
              <a:r>
                <a:rPr lang="en-US" altLang="en-US" sz="1400" b="1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Литература</a:t>
              </a:r>
              <a:endParaRPr lang="en-US" altLang="en-US" sz="1400" b="0" i="0" u="none" strike="noStrike">
                <a:solidFill>
                  <a:schemeClr val="bg1"/>
                </a:solidFill>
                <a:ea typeface="Times New Roman" panose="02020603050405020304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sz="1400" b="1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literature</a:t>
              </a:r>
              <a:endParaRPr lang="en-US" altLang="en-US" sz="1400" b="0" i="0" u="none" strike="noStrike" dirty="0">
                <a:solidFill>
                  <a:schemeClr val="bg1"/>
                </a:solidFill>
                <a:ea typeface="Times New Roman" panose="02020603050405020304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09"/>
          <p:cNvGrpSpPr/>
          <p:nvPr/>
        </p:nvGrpSpPr>
        <p:grpSpPr>
          <a:xfrm>
            <a:off x="3022600" y="5895975"/>
            <a:ext cx="5283200" cy="1503363"/>
            <a:chOff x="1335089" y="1995166"/>
            <a:chExt cx="3527425" cy="891778"/>
          </a:xfrm>
        </p:grpSpPr>
        <p:sp>
          <p:nvSpPr>
            <p:cNvPr id="111" name="Freeform 12"/>
            <p:cNvSpPr/>
            <p:nvPr/>
          </p:nvSpPr>
          <p:spPr bwMode="auto">
            <a:xfrm>
              <a:off x="1335089" y="2393500"/>
              <a:ext cx="3527425" cy="481202"/>
            </a:xfrm>
            <a:custGeom>
              <a:avLst/>
              <a:gdLst>
                <a:gd name="T0" fmla="*/ 1128 w 1128"/>
                <a:gd name="T1" fmla="*/ 188 h 302"/>
                <a:gd name="T2" fmla="*/ 974 w 1128"/>
                <a:gd name="T3" fmla="*/ 252 h 302"/>
                <a:gd name="T4" fmla="*/ 352 w 1128"/>
                <a:gd name="T5" fmla="*/ 230 h 302"/>
                <a:gd name="T6" fmla="*/ 404 w 1128"/>
                <a:gd name="T7" fmla="*/ 276 h 302"/>
                <a:gd name="T8" fmla="*/ 0 w 1128"/>
                <a:gd name="T9" fmla="*/ 302 h 302"/>
                <a:gd name="T10" fmla="*/ 200 w 1128"/>
                <a:gd name="T11" fmla="*/ 128 h 302"/>
                <a:gd name="T12" fmla="*/ 250 w 1128"/>
                <a:gd name="T13" fmla="*/ 166 h 302"/>
                <a:gd name="T14" fmla="*/ 1128 w 1128"/>
                <a:gd name="T15" fmla="*/ 188 h 302"/>
                <a:gd name="connsiteX0" fmla="*/ 10254 w 10254"/>
                <a:gd name="connsiteY0" fmla="*/ 2963 h 6942"/>
                <a:gd name="connsiteX1" fmla="*/ 8889 w 10254"/>
                <a:gd name="connsiteY1" fmla="*/ 5082 h 6942"/>
                <a:gd name="connsiteX2" fmla="*/ 3375 w 10254"/>
                <a:gd name="connsiteY2" fmla="*/ 4354 h 6942"/>
                <a:gd name="connsiteX3" fmla="*/ 3836 w 10254"/>
                <a:gd name="connsiteY3" fmla="*/ 5877 h 6942"/>
                <a:gd name="connsiteX4" fmla="*/ 254 w 10254"/>
                <a:gd name="connsiteY4" fmla="*/ 6738 h 6942"/>
                <a:gd name="connsiteX5" fmla="*/ 287 w 10254"/>
                <a:gd name="connsiteY5" fmla="*/ 2803 h 6942"/>
                <a:gd name="connsiteX6" fmla="*/ 2470 w 10254"/>
                <a:gd name="connsiteY6" fmla="*/ 2235 h 6942"/>
                <a:gd name="connsiteX7" fmla="*/ 10254 w 10254"/>
                <a:gd name="connsiteY7" fmla="*/ 2963 h 6942"/>
                <a:gd name="connsiteX0-1" fmla="*/ 10000 w 10000"/>
                <a:gd name="connsiteY0-2" fmla="*/ 4267 h 9999"/>
                <a:gd name="connsiteX1-3" fmla="*/ 8669 w 10000"/>
                <a:gd name="connsiteY1-4" fmla="*/ 7320 h 9999"/>
                <a:gd name="connsiteX2-5" fmla="*/ 3291 w 10000"/>
                <a:gd name="connsiteY2-6" fmla="*/ 6271 h 9999"/>
                <a:gd name="connsiteX3-7" fmla="*/ 3741 w 10000"/>
                <a:gd name="connsiteY3-8" fmla="*/ 8465 h 9999"/>
                <a:gd name="connsiteX4-9" fmla="*/ 248 w 10000"/>
                <a:gd name="connsiteY4-10" fmla="*/ 9705 h 9999"/>
                <a:gd name="connsiteX5-11" fmla="*/ 280 w 10000"/>
                <a:gd name="connsiteY5-12" fmla="*/ 4037 h 9999"/>
                <a:gd name="connsiteX6-13" fmla="*/ 2409 w 10000"/>
                <a:gd name="connsiteY6-14" fmla="*/ 3219 h 9999"/>
                <a:gd name="connsiteX7-15" fmla="*/ 10000 w 10000"/>
                <a:gd name="connsiteY7-16" fmla="*/ 4267 h 9999"/>
                <a:gd name="connsiteX0-17" fmla="*/ 9753 w 9753"/>
                <a:gd name="connsiteY0-18" fmla="*/ 4267 h 10085"/>
                <a:gd name="connsiteX1-19" fmla="*/ 8422 w 9753"/>
                <a:gd name="connsiteY1-20" fmla="*/ 7321 h 10085"/>
                <a:gd name="connsiteX2-21" fmla="*/ 3044 w 9753"/>
                <a:gd name="connsiteY2-22" fmla="*/ 6272 h 10085"/>
                <a:gd name="connsiteX3-23" fmla="*/ 3494 w 9753"/>
                <a:gd name="connsiteY3-24" fmla="*/ 8466 h 10085"/>
                <a:gd name="connsiteX4-25" fmla="*/ 1 w 9753"/>
                <a:gd name="connsiteY4-26" fmla="*/ 9706 h 10085"/>
                <a:gd name="connsiteX5-27" fmla="*/ 33 w 9753"/>
                <a:gd name="connsiteY5-28" fmla="*/ 4037 h 10085"/>
                <a:gd name="connsiteX6-29" fmla="*/ 2162 w 9753"/>
                <a:gd name="connsiteY6-30" fmla="*/ 3219 h 10085"/>
                <a:gd name="connsiteX7-31" fmla="*/ 9753 w 9753"/>
                <a:gd name="connsiteY7-32" fmla="*/ 4267 h 10085"/>
                <a:gd name="connsiteX0-33" fmla="*/ 10000 w 10000"/>
                <a:gd name="connsiteY0-34" fmla="*/ 4231 h 9624"/>
                <a:gd name="connsiteX1-35" fmla="*/ 8635 w 10000"/>
                <a:gd name="connsiteY1-36" fmla="*/ 7259 h 9624"/>
                <a:gd name="connsiteX2-37" fmla="*/ 3121 w 10000"/>
                <a:gd name="connsiteY2-38" fmla="*/ 6219 h 9624"/>
                <a:gd name="connsiteX3-39" fmla="*/ 3582 w 10000"/>
                <a:gd name="connsiteY3-40" fmla="*/ 8395 h 9624"/>
                <a:gd name="connsiteX4-41" fmla="*/ 1 w 10000"/>
                <a:gd name="connsiteY4-42" fmla="*/ 9624 h 9624"/>
                <a:gd name="connsiteX5-43" fmla="*/ 34 w 10000"/>
                <a:gd name="connsiteY5-44" fmla="*/ 4003 h 9624"/>
                <a:gd name="connsiteX6-45" fmla="*/ 2217 w 10000"/>
                <a:gd name="connsiteY6-46" fmla="*/ 3192 h 9624"/>
                <a:gd name="connsiteX7-47" fmla="*/ 10000 w 10000"/>
                <a:gd name="connsiteY7-48" fmla="*/ 4231 h 9624"/>
                <a:gd name="connsiteX0-49" fmla="*/ 10258 w 10258"/>
                <a:gd name="connsiteY0-50" fmla="*/ 4487 h 10238"/>
                <a:gd name="connsiteX1-51" fmla="*/ 8893 w 10258"/>
                <a:gd name="connsiteY1-52" fmla="*/ 7634 h 10238"/>
                <a:gd name="connsiteX2-53" fmla="*/ 3379 w 10258"/>
                <a:gd name="connsiteY2-54" fmla="*/ 6553 h 10238"/>
                <a:gd name="connsiteX3-55" fmla="*/ 3840 w 10258"/>
                <a:gd name="connsiteY3-56" fmla="*/ 8814 h 10238"/>
                <a:gd name="connsiteX4-57" fmla="*/ 259 w 10258"/>
                <a:gd name="connsiteY4-58" fmla="*/ 10091 h 10238"/>
                <a:gd name="connsiteX5-59" fmla="*/ 278 w 10258"/>
                <a:gd name="connsiteY5-60" fmla="*/ 6434 h 10238"/>
                <a:gd name="connsiteX6-61" fmla="*/ 2475 w 10258"/>
                <a:gd name="connsiteY6-62" fmla="*/ 3408 h 10238"/>
                <a:gd name="connsiteX7-63" fmla="*/ 10258 w 10258"/>
                <a:gd name="connsiteY7-64" fmla="*/ 4487 h 10238"/>
                <a:gd name="connsiteX0-65" fmla="*/ 10012 w 10012"/>
                <a:gd name="connsiteY0-66" fmla="*/ 4487 h 10214"/>
                <a:gd name="connsiteX1-67" fmla="*/ 8647 w 10012"/>
                <a:gd name="connsiteY1-68" fmla="*/ 7634 h 10214"/>
                <a:gd name="connsiteX2-69" fmla="*/ 3133 w 10012"/>
                <a:gd name="connsiteY2-70" fmla="*/ 6553 h 10214"/>
                <a:gd name="connsiteX3-71" fmla="*/ 3594 w 10012"/>
                <a:gd name="connsiteY3-72" fmla="*/ 8814 h 10214"/>
                <a:gd name="connsiteX4-73" fmla="*/ 13 w 10012"/>
                <a:gd name="connsiteY4-74" fmla="*/ 10091 h 10214"/>
                <a:gd name="connsiteX5-75" fmla="*/ 32 w 10012"/>
                <a:gd name="connsiteY5-76" fmla="*/ 6434 h 10214"/>
                <a:gd name="connsiteX6-77" fmla="*/ 2229 w 10012"/>
                <a:gd name="connsiteY6-78" fmla="*/ 3408 h 10214"/>
                <a:gd name="connsiteX7-79" fmla="*/ 10012 w 10012"/>
                <a:gd name="connsiteY7-80" fmla="*/ 4487 h 10214"/>
                <a:gd name="connsiteX0-81" fmla="*/ 10013 w 10013"/>
                <a:gd name="connsiteY0-82" fmla="*/ 4487 h 10091"/>
                <a:gd name="connsiteX1-83" fmla="*/ 8648 w 10013"/>
                <a:gd name="connsiteY1-84" fmla="*/ 7634 h 10091"/>
                <a:gd name="connsiteX2-85" fmla="*/ 3134 w 10013"/>
                <a:gd name="connsiteY2-86" fmla="*/ 6553 h 10091"/>
                <a:gd name="connsiteX3-87" fmla="*/ 3595 w 10013"/>
                <a:gd name="connsiteY3-88" fmla="*/ 8814 h 10091"/>
                <a:gd name="connsiteX4-89" fmla="*/ 14 w 10013"/>
                <a:gd name="connsiteY4-90" fmla="*/ 10091 h 10091"/>
                <a:gd name="connsiteX5-91" fmla="*/ 33 w 10013"/>
                <a:gd name="connsiteY5-92" fmla="*/ 6434 h 10091"/>
                <a:gd name="connsiteX6-93" fmla="*/ 2230 w 10013"/>
                <a:gd name="connsiteY6-94" fmla="*/ 3408 h 10091"/>
                <a:gd name="connsiteX7-95" fmla="*/ 10013 w 10013"/>
                <a:gd name="connsiteY7-96" fmla="*/ 4487 h 10091"/>
                <a:gd name="connsiteX0-97" fmla="*/ 10013 w 10013"/>
                <a:gd name="connsiteY0-98" fmla="*/ 4487 h 10091"/>
                <a:gd name="connsiteX1-99" fmla="*/ 8648 w 10013"/>
                <a:gd name="connsiteY1-100" fmla="*/ 7634 h 10091"/>
                <a:gd name="connsiteX2-101" fmla="*/ 3134 w 10013"/>
                <a:gd name="connsiteY2-102" fmla="*/ 6553 h 10091"/>
                <a:gd name="connsiteX3-103" fmla="*/ 3595 w 10013"/>
                <a:gd name="connsiteY3-104" fmla="*/ 8814 h 10091"/>
                <a:gd name="connsiteX4-105" fmla="*/ 14 w 10013"/>
                <a:gd name="connsiteY4-106" fmla="*/ 10091 h 10091"/>
                <a:gd name="connsiteX5-107" fmla="*/ 33 w 10013"/>
                <a:gd name="connsiteY5-108" fmla="*/ 6434 h 10091"/>
                <a:gd name="connsiteX6-109" fmla="*/ 2230 w 10013"/>
                <a:gd name="connsiteY6-110" fmla="*/ 3408 h 10091"/>
                <a:gd name="connsiteX7-111" fmla="*/ 10013 w 10013"/>
                <a:gd name="connsiteY7-112" fmla="*/ 4487 h 10091"/>
              </a:gdLst>
              <a:ahLst/>
              <a:cxnLst>
                <a:cxn ang="0">
                  <a:pos x="connsiteX0-97" y="connsiteY0-98"/>
                </a:cxn>
                <a:cxn ang="0">
                  <a:pos x="connsiteX1-99" y="connsiteY1-100"/>
                </a:cxn>
                <a:cxn ang="0">
                  <a:pos x="connsiteX2-101" y="connsiteY2-102"/>
                </a:cxn>
                <a:cxn ang="0">
                  <a:pos x="connsiteX3-103" y="connsiteY3-104"/>
                </a:cxn>
                <a:cxn ang="0">
                  <a:pos x="connsiteX4-105" y="connsiteY4-106"/>
                </a:cxn>
                <a:cxn ang="0">
                  <a:pos x="connsiteX5-107" y="connsiteY5-108"/>
                </a:cxn>
                <a:cxn ang="0">
                  <a:pos x="connsiteX6-109" y="connsiteY6-110"/>
                </a:cxn>
                <a:cxn ang="0">
                  <a:pos x="connsiteX7-111" y="connsiteY7-112"/>
                </a:cxn>
              </a:cxnLst>
              <a:rect l="l" t="t" r="r" b="b"/>
              <a:pathLst>
                <a:path w="10013" h="10091">
                  <a:moveTo>
                    <a:pt x="10013" y="4487"/>
                  </a:moveTo>
                  <a:lnTo>
                    <a:pt x="8648" y="7634"/>
                  </a:lnTo>
                  <a:cubicBezTo>
                    <a:pt x="8648" y="7634"/>
                    <a:pt x="6432" y="1047"/>
                    <a:pt x="3134" y="6553"/>
                  </a:cubicBezTo>
                  <a:cubicBezTo>
                    <a:pt x="3288" y="7306"/>
                    <a:pt x="3441" y="8061"/>
                    <a:pt x="3595" y="8814"/>
                  </a:cubicBezTo>
                  <a:cubicBezTo>
                    <a:pt x="14" y="10091"/>
                    <a:pt x="643" y="9828"/>
                    <a:pt x="14" y="10091"/>
                  </a:cubicBezTo>
                  <a:cubicBezTo>
                    <a:pt x="-25" y="10107"/>
                    <a:pt x="33" y="6434"/>
                    <a:pt x="33" y="6434"/>
                  </a:cubicBezTo>
                  <a:cubicBezTo>
                    <a:pt x="815" y="5817"/>
                    <a:pt x="567" y="3733"/>
                    <a:pt x="2230" y="3408"/>
                  </a:cubicBezTo>
                  <a:cubicBezTo>
                    <a:pt x="3893" y="3083"/>
                    <a:pt x="6113" y="-4751"/>
                    <a:pt x="10013" y="4487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algn="ctr" defTabSz="91440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Freeform 12"/>
            <p:cNvSpPr/>
            <p:nvPr/>
          </p:nvSpPr>
          <p:spPr bwMode="auto">
            <a:xfrm>
              <a:off x="1340389" y="1995166"/>
              <a:ext cx="3522125" cy="708149"/>
            </a:xfrm>
            <a:custGeom>
              <a:avLst/>
              <a:gdLst>
                <a:gd name="T0" fmla="*/ 1128 w 1128"/>
                <a:gd name="T1" fmla="*/ 188 h 302"/>
                <a:gd name="T2" fmla="*/ 974 w 1128"/>
                <a:gd name="T3" fmla="*/ 252 h 302"/>
                <a:gd name="T4" fmla="*/ 352 w 1128"/>
                <a:gd name="T5" fmla="*/ 230 h 302"/>
                <a:gd name="T6" fmla="*/ 404 w 1128"/>
                <a:gd name="T7" fmla="*/ 276 h 302"/>
                <a:gd name="T8" fmla="*/ 0 w 1128"/>
                <a:gd name="T9" fmla="*/ 302 h 302"/>
                <a:gd name="T10" fmla="*/ 200 w 1128"/>
                <a:gd name="T11" fmla="*/ 128 h 302"/>
                <a:gd name="T12" fmla="*/ 250 w 1128"/>
                <a:gd name="T13" fmla="*/ 166 h 302"/>
                <a:gd name="T14" fmla="*/ 1128 w 1128"/>
                <a:gd name="T15" fmla="*/ 18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8" h="302">
                  <a:moveTo>
                    <a:pt x="1128" y="188"/>
                  </a:moveTo>
                  <a:cubicBezTo>
                    <a:pt x="974" y="252"/>
                    <a:pt x="974" y="252"/>
                    <a:pt x="974" y="252"/>
                  </a:cubicBezTo>
                  <a:cubicBezTo>
                    <a:pt x="974" y="252"/>
                    <a:pt x="724" y="118"/>
                    <a:pt x="352" y="230"/>
                  </a:cubicBezTo>
                  <a:cubicBezTo>
                    <a:pt x="404" y="276"/>
                    <a:pt x="404" y="276"/>
                    <a:pt x="404" y="276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50" y="166"/>
                    <a:pt x="250" y="166"/>
                    <a:pt x="250" y="166"/>
                  </a:cubicBezTo>
                  <a:cubicBezTo>
                    <a:pt x="250" y="166"/>
                    <a:pt x="688" y="0"/>
                    <a:pt x="1128" y="188"/>
                  </a:cubicBezTo>
                  <a:close/>
                </a:path>
              </a:pathLst>
            </a:custGeom>
            <a:solidFill>
              <a:srgbClr val="A50021"/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algn="ctr" defTabSz="91440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任意多边形 112"/>
            <p:cNvSpPr/>
            <p:nvPr/>
          </p:nvSpPr>
          <p:spPr>
            <a:xfrm>
              <a:off x="1340389" y="2643047"/>
              <a:ext cx="1251769" cy="243897"/>
            </a:xfrm>
            <a:custGeom>
              <a:avLst/>
              <a:gdLst>
                <a:gd name="connsiteX0" fmla="*/ 1518249 w 1518249"/>
                <a:gd name="connsiteY0" fmla="*/ 0 h 391064"/>
                <a:gd name="connsiteX1" fmla="*/ 1518249 w 1518249"/>
                <a:gd name="connsiteY1" fmla="*/ 276045 h 391064"/>
                <a:gd name="connsiteX2" fmla="*/ 0 w 1518249"/>
                <a:gd name="connsiteY2" fmla="*/ 391064 h 391064"/>
                <a:gd name="connsiteX3" fmla="*/ 0 w 1518249"/>
                <a:gd name="connsiteY3" fmla="*/ 97766 h 391064"/>
                <a:gd name="connsiteX4" fmla="*/ 1518249 w 1518249"/>
                <a:gd name="connsiteY4" fmla="*/ 0 h 39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249" h="391064">
                  <a:moveTo>
                    <a:pt x="1518249" y="0"/>
                  </a:moveTo>
                  <a:lnTo>
                    <a:pt x="1518249" y="276045"/>
                  </a:lnTo>
                  <a:lnTo>
                    <a:pt x="0" y="391064"/>
                  </a:lnTo>
                  <a:lnTo>
                    <a:pt x="0" y="97766"/>
                  </a:lnTo>
                  <a:lnTo>
                    <a:pt x="1518249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algn="ctr" defTabSz="91440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任意多边形 113"/>
            <p:cNvSpPr/>
            <p:nvPr/>
          </p:nvSpPr>
          <p:spPr>
            <a:xfrm>
              <a:off x="4387668" y="2441526"/>
              <a:ext cx="463187" cy="312640"/>
            </a:xfrm>
            <a:custGeom>
              <a:avLst/>
              <a:gdLst>
                <a:gd name="connsiteX0" fmla="*/ 0 w 557841"/>
                <a:gd name="connsiteY0" fmla="*/ 230038 h 500332"/>
                <a:gd name="connsiteX1" fmla="*/ 0 w 557841"/>
                <a:gd name="connsiteY1" fmla="*/ 500332 h 500332"/>
                <a:gd name="connsiteX2" fmla="*/ 557841 w 557841"/>
                <a:gd name="connsiteY2" fmla="*/ 276045 h 500332"/>
                <a:gd name="connsiteX3" fmla="*/ 557841 w 557841"/>
                <a:gd name="connsiteY3" fmla="*/ 0 h 500332"/>
                <a:gd name="connsiteX4" fmla="*/ 0 w 557841"/>
                <a:gd name="connsiteY4" fmla="*/ 230038 h 50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841" h="500332">
                  <a:moveTo>
                    <a:pt x="0" y="230038"/>
                  </a:moveTo>
                  <a:lnTo>
                    <a:pt x="0" y="500332"/>
                  </a:lnTo>
                  <a:lnTo>
                    <a:pt x="557841" y="276045"/>
                  </a:lnTo>
                  <a:lnTo>
                    <a:pt x="557841" y="0"/>
                  </a:lnTo>
                  <a:lnTo>
                    <a:pt x="0" y="23003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algn="ctr" defTabSz="91440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14"/>
          <p:cNvGrpSpPr/>
          <p:nvPr/>
        </p:nvGrpSpPr>
        <p:grpSpPr>
          <a:xfrm>
            <a:off x="8470900" y="5999163"/>
            <a:ext cx="5029200" cy="1114425"/>
            <a:chOff x="4537075" y="2395215"/>
            <a:chExt cx="3284538" cy="689373"/>
          </a:xfrm>
        </p:grpSpPr>
        <p:sp>
          <p:nvSpPr>
            <p:cNvPr id="116" name="任意多边形 115"/>
            <p:cNvSpPr/>
            <p:nvPr/>
          </p:nvSpPr>
          <p:spPr>
            <a:xfrm>
              <a:off x="6665597" y="2449225"/>
              <a:ext cx="227056" cy="321119"/>
            </a:xfrm>
            <a:custGeom>
              <a:avLst/>
              <a:gdLst>
                <a:gd name="connsiteX0" fmla="*/ 0 w 291830"/>
                <a:gd name="connsiteY0" fmla="*/ 0 h 476655"/>
                <a:gd name="connsiteX1" fmla="*/ 9728 w 291830"/>
                <a:gd name="connsiteY1" fmla="*/ 345332 h 476655"/>
                <a:gd name="connsiteX2" fmla="*/ 291830 w 291830"/>
                <a:gd name="connsiteY2" fmla="*/ 476655 h 476655"/>
                <a:gd name="connsiteX3" fmla="*/ 282102 w 291830"/>
                <a:gd name="connsiteY3" fmla="*/ 136187 h 476655"/>
                <a:gd name="connsiteX4" fmla="*/ 0 w 291830"/>
                <a:gd name="connsiteY4" fmla="*/ 0 h 47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30" h="476655">
                  <a:moveTo>
                    <a:pt x="0" y="0"/>
                  </a:moveTo>
                  <a:lnTo>
                    <a:pt x="9728" y="345332"/>
                  </a:lnTo>
                  <a:lnTo>
                    <a:pt x="291830" y="476655"/>
                  </a:lnTo>
                  <a:lnTo>
                    <a:pt x="282102" y="1361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algn="ctr" defTabSz="91440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Freeform 7"/>
            <p:cNvSpPr/>
            <p:nvPr/>
          </p:nvSpPr>
          <p:spPr bwMode="auto">
            <a:xfrm>
              <a:off x="4537075" y="2395215"/>
              <a:ext cx="3284538" cy="689373"/>
            </a:xfrm>
            <a:custGeom>
              <a:avLst/>
              <a:gdLst>
                <a:gd name="T0" fmla="*/ 160 w 1128"/>
                <a:gd name="T1" fmla="*/ 42 h 230"/>
                <a:gd name="T2" fmla="*/ 0 w 1128"/>
                <a:gd name="T3" fmla="*/ 104 h 230"/>
                <a:gd name="T4" fmla="*/ 410 w 1128"/>
                <a:gd name="T5" fmla="*/ 224 h 230"/>
                <a:gd name="T6" fmla="*/ 952 w 1128"/>
                <a:gd name="T7" fmla="*/ 142 h 230"/>
                <a:gd name="T8" fmla="*/ 1028 w 1128"/>
                <a:gd name="T9" fmla="*/ 178 h 230"/>
                <a:gd name="T10" fmla="*/ 1128 w 1128"/>
                <a:gd name="T11" fmla="*/ 0 h 230"/>
                <a:gd name="T12" fmla="*/ 730 w 1128"/>
                <a:gd name="T13" fmla="*/ 24 h 230"/>
                <a:gd name="T14" fmla="*/ 800 w 1128"/>
                <a:gd name="T15" fmla="*/ 66 h 230"/>
                <a:gd name="T16" fmla="*/ 504 w 1128"/>
                <a:gd name="T17" fmla="*/ 112 h 230"/>
                <a:gd name="T18" fmla="*/ 160 w 1128"/>
                <a:gd name="T19" fmla="*/ 42 h 230"/>
                <a:gd name="connsiteX0" fmla="*/ 837 w 10686"/>
                <a:gd name="connsiteY0" fmla="*/ 731 h 9762"/>
                <a:gd name="connsiteX1" fmla="*/ 686 w 10686"/>
                <a:gd name="connsiteY1" fmla="*/ 4522 h 9762"/>
                <a:gd name="connsiteX2" fmla="*/ 4321 w 10686"/>
                <a:gd name="connsiteY2" fmla="*/ 9739 h 9762"/>
                <a:gd name="connsiteX3" fmla="*/ 9126 w 10686"/>
                <a:gd name="connsiteY3" fmla="*/ 6174 h 9762"/>
                <a:gd name="connsiteX4" fmla="*/ 9799 w 10686"/>
                <a:gd name="connsiteY4" fmla="*/ 7739 h 9762"/>
                <a:gd name="connsiteX5" fmla="*/ 10686 w 10686"/>
                <a:gd name="connsiteY5" fmla="*/ 0 h 9762"/>
                <a:gd name="connsiteX6" fmla="*/ 7158 w 10686"/>
                <a:gd name="connsiteY6" fmla="*/ 1043 h 9762"/>
                <a:gd name="connsiteX7" fmla="*/ 7778 w 10686"/>
                <a:gd name="connsiteY7" fmla="*/ 2870 h 9762"/>
                <a:gd name="connsiteX8" fmla="*/ 5154 w 10686"/>
                <a:gd name="connsiteY8" fmla="*/ 4870 h 9762"/>
                <a:gd name="connsiteX9" fmla="*/ 837 w 10686"/>
                <a:gd name="connsiteY9" fmla="*/ 731 h 9762"/>
                <a:gd name="connsiteX0-1" fmla="*/ 374 w 9591"/>
                <a:gd name="connsiteY0-2" fmla="*/ 749 h 10000"/>
                <a:gd name="connsiteX1-3" fmla="*/ 233 w 9591"/>
                <a:gd name="connsiteY1-4" fmla="*/ 4632 h 10000"/>
                <a:gd name="connsiteX2-5" fmla="*/ 3635 w 9591"/>
                <a:gd name="connsiteY2-6" fmla="*/ 9976 h 10000"/>
                <a:gd name="connsiteX3-7" fmla="*/ 8131 w 9591"/>
                <a:gd name="connsiteY3-8" fmla="*/ 6325 h 10000"/>
                <a:gd name="connsiteX4-9" fmla="*/ 8761 w 9591"/>
                <a:gd name="connsiteY4-10" fmla="*/ 7928 h 10000"/>
                <a:gd name="connsiteX5-11" fmla="*/ 9591 w 9591"/>
                <a:gd name="connsiteY5-12" fmla="*/ 0 h 10000"/>
                <a:gd name="connsiteX6-13" fmla="*/ 6289 w 9591"/>
                <a:gd name="connsiteY6-14" fmla="*/ 1068 h 10000"/>
                <a:gd name="connsiteX7-15" fmla="*/ 6870 w 9591"/>
                <a:gd name="connsiteY7-16" fmla="*/ 2940 h 10000"/>
                <a:gd name="connsiteX8-17" fmla="*/ 4414 w 9591"/>
                <a:gd name="connsiteY8-18" fmla="*/ 4989 h 10000"/>
                <a:gd name="connsiteX9-19" fmla="*/ 374 w 9591"/>
                <a:gd name="connsiteY9-20" fmla="*/ 749 h 10000"/>
                <a:gd name="connsiteX0-21" fmla="*/ 164 w 9774"/>
                <a:gd name="connsiteY0-22" fmla="*/ 749 h 10000"/>
                <a:gd name="connsiteX1-23" fmla="*/ 17 w 9774"/>
                <a:gd name="connsiteY1-24" fmla="*/ 4632 h 10000"/>
                <a:gd name="connsiteX2-25" fmla="*/ 3564 w 9774"/>
                <a:gd name="connsiteY2-26" fmla="*/ 9976 h 10000"/>
                <a:gd name="connsiteX3-27" fmla="*/ 8252 w 9774"/>
                <a:gd name="connsiteY3-28" fmla="*/ 6325 h 10000"/>
                <a:gd name="connsiteX4-29" fmla="*/ 8909 w 9774"/>
                <a:gd name="connsiteY4-30" fmla="*/ 7928 h 10000"/>
                <a:gd name="connsiteX5-31" fmla="*/ 9774 w 9774"/>
                <a:gd name="connsiteY5-32" fmla="*/ 0 h 10000"/>
                <a:gd name="connsiteX6-33" fmla="*/ 6331 w 9774"/>
                <a:gd name="connsiteY6-34" fmla="*/ 1068 h 10000"/>
                <a:gd name="connsiteX7-35" fmla="*/ 6937 w 9774"/>
                <a:gd name="connsiteY7-36" fmla="*/ 2940 h 10000"/>
                <a:gd name="connsiteX8-37" fmla="*/ 4376 w 9774"/>
                <a:gd name="connsiteY8-38" fmla="*/ 4989 h 10000"/>
                <a:gd name="connsiteX9-39" fmla="*/ 164 w 9774"/>
                <a:gd name="connsiteY9-40" fmla="*/ 749 h 10000"/>
                <a:gd name="connsiteX0-41" fmla="*/ 336 w 10260"/>
                <a:gd name="connsiteY0-42" fmla="*/ 576 h 10000"/>
                <a:gd name="connsiteX1-43" fmla="*/ 277 w 10260"/>
                <a:gd name="connsiteY1-44" fmla="*/ 4632 h 10000"/>
                <a:gd name="connsiteX2-45" fmla="*/ 3906 w 10260"/>
                <a:gd name="connsiteY2-46" fmla="*/ 9976 h 10000"/>
                <a:gd name="connsiteX3-47" fmla="*/ 8703 w 10260"/>
                <a:gd name="connsiteY3-48" fmla="*/ 6325 h 10000"/>
                <a:gd name="connsiteX4-49" fmla="*/ 9375 w 10260"/>
                <a:gd name="connsiteY4-50" fmla="*/ 7928 h 10000"/>
                <a:gd name="connsiteX5-51" fmla="*/ 10260 w 10260"/>
                <a:gd name="connsiteY5-52" fmla="*/ 0 h 10000"/>
                <a:gd name="connsiteX6-53" fmla="*/ 6737 w 10260"/>
                <a:gd name="connsiteY6-54" fmla="*/ 1068 h 10000"/>
                <a:gd name="connsiteX7-55" fmla="*/ 7357 w 10260"/>
                <a:gd name="connsiteY7-56" fmla="*/ 2940 h 10000"/>
                <a:gd name="connsiteX8-57" fmla="*/ 4737 w 10260"/>
                <a:gd name="connsiteY8-58" fmla="*/ 4989 h 10000"/>
                <a:gd name="connsiteX9-59" fmla="*/ 336 w 10260"/>
                <a:gd name="connsiteY9-60" fmla="*/ 576 h 10000"/>
                <a:gd name="connsiteX0-61" fmla="*/ 255 w 10179"/>
                <a:gd name="connsiteY0-62" fmla="*/ 576 h 10000"/>
                <a:gd name="connsiteX1-63" fmla="*/ 196 w 10179"/>
                <a:gd name="connsiteY1-64" fmla="*/ 4632 h 10000"/>
                <a:gd name="connsiteX2-65" fmla="*/ 3825 w 10179"/>
                <a:gd name="connsiteY2-66" fmla="*/ 9976 h 10000"/>
                <a:gd name="connsiteX3-67" fmla="*/ 8622 w 10179"/>
                <a:gd name="connsiteY3-68" fmla="*/ 6325 h 10000"/>
                <a:gd name="connsiteX4-69" fmla="*/ 9294 w 10179"/>
                <a:gd name="connsiteY4-70" fmla="*/ 7928 h 10000"/>
                <a:gd name="connsiteX5-71" fmla="*/ 10179 w 10179"/>
                <a:gd name="connsiteY5-72" fmla="*/ 0 h 10000"/>
                <a:gd name="connsiteX6-73" fmla="*/ 6656 w 10179"/>
                <a:gd name="connsiteY6-74" fmla="*/ 1068 h 10000"/>
                <a:gd name="connsiteX7-75" fmla="*/ 7276 w 10179"/>
                <a:gd name="connsiteY7-76" fmla="*/ 2940 h 10000"/>
                <a:gd name="connsiteX8-77" fmla="*/ 4656 w 10179"/>
                <a:gd name="connsiteY8-78" fmla="*/ 4989 h 10000"/>
                <a:gd name="connsiteX9-79" fmla="*/ 255 w 10179"/>
                <a:gd name="connsiteY9-80" fmla="*/ 576 h 10000"/>
                <a:gd name="connsiteX0-81" fmla="*/ 81 w 10005"/>
                <a:gd name="connsiteY0-82" fmla="*/ 576 h 10000"/>
                <a:gd name="connsiteX1-83" fmla="*/ 22 w 10005"/>
                <a:gd name="connsiteY1-84" fmla="*/ 4632 h 10000"/>
                <a:gd name="connsiteX2-85" fmla="*/ 3651 w 10005"/>
                <a:gd name="connsiteY2-86" fmla="*/ 9976 h 10000"/>
                <a:gd name="connsiteX3-87" fmla="*/ 8448 w 10005"/>
                <a:gd name="connsiteY3-88" fmla="*/ 6325 h 10000"/>
                <a:gd name="connsiteX4-89" fmla="*/ 9120 w 10005"/>
                <a:gd name="connsiteY4-90" fmla="*/ 7928 h 10000"/>
                <a:gd name="connsiteX5-91" fmla="*/ 10005 w 10005"/>
                <a:gd name="connsiteY5-92" fmla="*/ 0 h 10000"/>
                <a:gd name="connsiteX6-93" fmla="*/ 6482 w 10005"/>
                <a:gd name="connsiteY6-94" fmla="*/ 1068 h 10000"/>
                <a:gd name="connsiteX7-95" fmla="*/ 7102 w 10005"/>
                <a:gd name="connsiteY7-96" fmla="*/ 2940 h 10000"/>
                <a:gd name="connsiteX8-97" fmla="*/ 4482 w 10005"/>
                <a:gd name="connsiteY8-98" fmla="*/ 4989 h 10000"/>
                <a:gd name="connsiteX9-99" fmla="*/ 81 w 10005"/>
                <a:gd name="connsiteY9-100" fmla="*/ 576 h 10000"/>
                <a:gd name="connsiteX0-101" fmla="*/ 56 w 9980"/>
                <a:gd name="connsiteY0-102" fmla="*/ 576 h 9995"/>
                <a:gd name="connsiteX1-103" fmla="*/ 66 w 9980"/>
                <a:gd name="connsiteY1-104" fmla="*/ 4920 h 9995"/>
                <a:gd name="connsiteX2-105" fmla="*/ 3626 w 9980"/>
                <a:gd name="connsiteY2-106" fmla="*/ 9976 h 9995"/>
                <a:gd name="connsiteX3-107" fmla="*/ 8423 w 9980"/>
                <a:gd name="connsiteY3-108" fmla="*/ 6325 h 9995"/>
                <a:gd name="connsiteX4-109" fmla="*/ 9095 w 9980"/>
                <a:gd name="connsiteY4-110" fmla="*/ 7928 h 9995"/>
                <a:gd name="connsiteX5-111" fmla="*/ 9980 w 9980"/>
                <a:gd name="connsiteY5-112" fmla="*/ 0 h 9995"/>
                <a:gd name="connsiteX6-113" fmla="*/ 6457 w 9980"/>
                <a:gd name="connsiteY6-114" fmla="*/ 1068 h 9995"/>
                <a:gd name="connsiteX7-115" fmla="*/ 7077 w 9980"/>
                <a:gd name="connsiteY7-116" fmla="*/ 2940 h 9995"/>
                <a:gd name="connsiteX8-117" fmla="*/ 4457 w 9980"/>
                <a:gd name="connsiteY8-118" fmla="*/ 4989 h 9995"/>
                <a:gd name="connsiteX9-119" fmla="*/ 56 w 9980"/>
                <a:gd name="connsiteY9-120" fmla="*/ 576 h 9995"/>
                <a:gd name="connsiteX0-121" fmla="*/ 15 w 9959"/>
                <a:gd name="connsiteY0-122" fmla="*/ 576 h 10000"/>
                <a:gd name="connsiteX1-123" fmla="*/ 25 w 9959"/>
                <a:gd name="connsiteY1-124" fmla="*/ 4922 h 10000"/>
                <a:gd name="connsiteX2-125" fmla="*/ 3592 w 9959"/>
                <a:gd name="connsiteY2-126" fmla="*/ 9981 h 10000"/>
                <a:gd name="connsiteX3-127" fmla="*/ 8399 w 9959"/>
                <a:gd name="connsiteY3-128" fmla="*/ 6328 h 10000"/>
                <a:gd name="connsiteX4-129" fmla="*/ 9072 w 9959"/>
                <a:gd name="connsiteY4-130" fmla="*/ 7932 h 10000"/>
                <a:gd name="connsiteX5-131" fmla="*/ 9959 w 9959"/>
                <a:gd name="connsiteY5-132" fmla="*/ 0 h 10000"/>
                <a:gd name="connsiteX6-133" fmla="*/ 6429 w 9959"/>
                <a:gd name="connsiteY6-134" fmla="*/ 1069 h 10000"/>
                <a:gd name="connsiteX7-135" fmla="*/ 7050 w 9959"/>
                <a:gd name="connsiteY7-136" fmla="*/ 2941 h 10000"/>
                <a:gd name="connsiteX8-137" fmla="*/ 4425 w 9959"/>
                <a:gd name="connsiteY8-138" fmla="*/ 4991 h 10000"/>
                <a:gd name="connsiteX9-139" fmla="*/ 15 w 9959"/>
                <a:gd name="connsiteY9-140" fmla="*/ 576 h 10000"/>
                <a:gd name="connsiteX0-141" fmla="*/ 0 w 9985"/>
                <a:gd name="connsiteY0-142" fmla="*/ 576 h 10000"/>
                <a:gd name="connsiteX1-143" fmla="*/ 10 w 9985"/>
                <a:gd name="connsiteY1-144" fmla="*/ 4922 h 10000"/>
                <a:gd name="connsiteX2-145" fmla="*/ 3592 w 9985"/>
                <a:gd name="connsiteY2-146" fmla="*/ 9981 h 10000"/>
                <a:gd name="connsiteX3-147" fmla="*/ 8419 w 9985"/>
                <a:gd name="connsiteY3-148" fmla="*/ 6328 h 10000"/>
                <a:gd name="connsiteX4-149" fmla="*/ 9094 w 9985"/>
                <a:gd name="connsiteY4-150" fmla="*/ 7932 h 10000"/>
                <a:gd name="connsiteX5-151" fmla="*/ 9985 w 9985"/>
                <a:gd name="connsiteY5-152" fmla="*/ 0 h 10000"/>
                <a:gd name="connsiteX6-153" fmla="*/ 6440 w 9985"/>
                <a:gd name="connsiteY6-154" fmla="*/ 1069 h 10000"/>
                <a:gd name="connsiteX7-155" fmla="*/ 7064 w 9985"/>
                <a:gd name="connsiteY7-156" fmla="*/ 2941 h 10000"/>
                <a:gd name="connsiteX8-157" fmla="*/ 4428 w 9985"/>
                <a:gd name="connsiteY8-158" fmla="*/ 4991 h 10000"/>
                <a:gd name="connsiteX9-159" fmla="*/ 0 w 9985"/>
                <a:gd name="connsiteY9-160" fmla="*/ 576 h 10000"/>
                <a:gd name="connsiteX0-161" fmla="*/ 0 w 10133"/>
                <a:gd name="connsiteY0-162" fmla="*/ 4577 h 14001"/>
                <a:gd name="connsiteX1-163" fmla="*/ 10 w 10133"/>
                <a:gd name="connsiteY1-164" fmla="*/ 8923 h 14001"/>
                <a:gd name="connsiteX2-165" fmla="*/ 3597 w 10133"/>
                <a:gd name="connsiteY2-166" fmla="*/ 13982 h 14001"/>
                <a:gd name="connsiteX3-167" fmla="*/ 8432 w 10133"/>
                <a:gd name="connsiteY3-168" fmla="*/ 10329 h 14001"/>
                <a:gd name="connsiteX4-169" fmla="*/ 9108 w 10133"/>
                <a:gd name="connsiteY4-170" fmla="*/ 11933 h 14001"/>
                <a:gd name="connsiteX5-171" fmla="*/ 10000 w 10133"/>
                <a:gd name="connsiteY5-172" fmla="*/ 4001 h 14001"/>
                <a:gd name="connsiteX6-173" fmla="*/ 9974 w 10133"/>
                <a:gd name="connsiteY6-174" fmla="*/ 1 h 14001"/>
                <a:gd name="connsiteX7-175" fmla="*/ 6450 w 10133"/>
                <a:gd name="connsiteY7-176" fmla="*/ 5070 h 14001"/>
                <a:gd name="connsiteX8-177" fmla="*/ 7075 w 10133"/>
                <a:gd name="connsiteY8-178" fmla="*/ 6942 h 14001"/>
                <a:gd name="connsiteX9-179" fmla="*/ 4435 w 10133"/>
                <a:gd name="connsiteY9-180" fmla="*/ 8992 h 14001"/>
                <a:gd name="connsiteX10" fmla="*/ 0 w 10133"/>
                <a:gd name="connsiteY10" fmla="*/ 4577 h 14001"/>
                <a:gd name="connsiteX0-181" fmla="*/ 0 w 10058"/>
                <a:gd name="connsiteY0-182" fmla="*/ 4577 h 14001"/>
                <a:gd name="connsiteX1-183" fmla="*/ 10 w 10058"/>
                <a:gd name="connsiteY1-184" fmla="*/ 8923 h 14001"/>
                <a:gd name="connsiteX2-185" fmla="*/ 3597 w 10058"/>
                <a:gd name="connsiteY2-186" fmla="*/ 13982 h 14001"/>
                <a:gd name="connsiteX3-187" fmla="*/ 8432 w 10058"/>
                <a:gd name="connsiteY3-188" fmla="*/ 10329 h 14001"/>
                <a:gd name="connsiteX4-189" fmla="*/ 9108 w 10058"/>
                <a:gd name="connsiteY4-190" fmla="*/ 11933 h 14001"/>
                <a:gd name="connsiteX5-191" fmla="*/ 10000 w 10058"/>
                <a:gd name="connsiteY5-192" fmla="*/ 4001 h 14001"/>
                <a:gd name="connsiteX6-193" fmla="*/ 9974 w 10058"/>
                <a:gd name="connsiteY6-194" fmla="*/ 1 h 14001"/>
                <a:gd name="connsiteX7-195" fmla="*/ 6450 w 10058"/>
                <a:gd name="connsiteY7-196" fmla="*/ 5070 h 14001"/>
                <a:gd name="connsiteX8-197" fmla="*/ 7075 w 10058"/>
                <a:gd name="connsiteY8-198" fmla="*/ 6942 h 14001"/>
                <a:gd name="connsiteX9-199" fmla="*/ 4435 w 10058"/>
                <a:gd name="connsiteY9-200" fmla="*/ 8992 h 14001"/>
                <a:gd name="connsiteX10-201" fmla="*/ 0 w 10058"/>
                <a:gd name="connsiteY10-202" fmla="*/ 4577 h 14001"/>
                <a:gd name="connsiteX0-203" fmla="*/ 0 w 10000"/>
                <a:gd name="connsiteY0-204" fmla="*/ 4577 h 14001"/>
                <a:gd name="connsiteX1-205" fmla="*/ 10 w 10000"/>
                <a:gd name="connsiteY1-206" fmla="*/ 8923 h 14001"/>
                <a:gd name="connsiteX2-207" fmla="*/ 3597 w 10000"/>
                <a:gd name="connsiteY2-208" fmla="*/ 13982 h 14001"/>
                <a:gd name="connsiteX3-209" fmla="*/ 8432 w 10000"/>
                <a:gd name="connsiteY3-210" fmla="*/ 10329 h 14001"/>
                <a:gd name="connsiteX4-211" fmla="*/ 9108 w 10000"/>
                <a:gd name="connsiteY4-212" fmla="*/ 11933 h 14001"/>
                <a:gd name="connsiteX5-213" fmla="*/ 10000 w 10000"/>
                <a:gd name="connsiteY5-214" fmla="*/ 4001 h 14001"/>
                <a:gd name="connsiteX6-215" fmla="*/ 9974 w 10000"/>
                <a:gd name="connsiteY6-216" fmla="*/ 1 h 14001"/>
                <a:gd name="connsiteX7-217" fmla="*/ 6450 w 10000"/>
                <a:gd name="connsiteY7-218" fmla="*/ 5070 h 14001"/>
                <a:gd name="connsiteX8-219" fmla="*/ 7075 w 10000"/>
                <a:gd name="connsiteY8-220" fmla="*/ 6942 h 14001"/>
                <a:gd name="connsiteX9-221" fmla="*/ 4435 w 10000"/>
                <a:gd name="connsiteY9-222" fmla="*/ 8992 h 14001"/>
                <a:gd name="connsiteX10-223" fmla="*/ 0 w 10000"/>
                <a:gd name="connsiteY10-224" fmla="*/ 4577 h 14001"/>
                <a:gd name="connsiteX0-225" fmla="*/ 0 w 10000"/>
                <a:gd name="connsiteY0-226" fmla="*/ 4577 h 14001"/>
                <a:gd name="connsiteX1-227" fmla="*/ 10 w 10000"/>
                <a:gd name="connsiteY1-228" fmla="*/ 8923 h 14001"/>
                <a:gd name="connsiteX2-229" fmla="*/ 3597 w 10000"/>
                <a:gd name="connsiteY2-230" fmla="*/ 13982 h 14001"/>
                <a:gd name="connsiteX3-231" fmla="*/ 8432 w 10000"/>
                <a:gd name="connsiteY3-232" fmla="*/ 10329 h 14001"/>
                <a:gd name="connsiteX4-233" fmla="*/ 9108 w 10000"/>
                <a:gd name="connsiteY4-234" fmla="*/ 11933 h 14001"/>
                <a:gd name="connsiteX5-235" fmla="*/ 10000 w 10000"/>
                <a:gd name="connsiteY5-236" fmla="*/ 4001 h 14001"/>
                <a:gd name="connsiteX6-237" fmla="*/ 9974 w 10000"/>
                <a:gd name="connsiteY6-238" fmla="*/ 1 h 14001"/>
                <a:gd name="connsiteX7-239" fmla="*/ 6450 w 10000"/>
                <a:gd name="connsiteY7-240" fmla="*/ 5070 h 14001"/>
                <a:gd name="connsiteX8-241" fmla="*/ 7075 w 10000"/>
                <a:gd name="connsiteY8-242" fmla="*/ 6942 h 14001"/>
                <a:gd name="connsiteX9-243" fmla="*/ 4435 w 10000"/>
                <a:gd name="connsiteY9-244" fmla="*/ 8992 h 14001"/>
                <a:gd name="connsiteX10-245" fmla="*/ 0 w 10000"/>
                <a:gd name="connsiteY10-246" fmla="*/ 4577 h 14001"/>
                <a:gd name="connsiteX0-247" fmla="*/ 0 w 9974"/>
                <a:gd name="connsiteY0-248" fmla="*/ 4577 h 14001"/>
                <a:gd name="connsiteX1-249" fmla="*/ 10 w 9974"/>
                <a:gd name="connsiteY1-250" fmla="*/ 8923 h 14001"/>
                <a:gd name="connsiteX2-251" fmla="*/ 3597 w 9974"/>
                <a:gd name="connsiteY2-252" fmla="*/ 13982 h 14001"/>
                <a:gd name="connsiteX3-253" fmla="*/ 8432 w 9974"/>
                <a:gd name="connsiteY3-254" fmla="*/ 10329 h 14001"/>
                <a:gd name="connsiteX4-255" fmla="*/ 9108 w 9974"/>
                <a:gd name="connsiteY4-256" fmla="*/ 11933 h 14001"/>
                <a:gd name="connsiteX5-257" fmla="*/ 9954 w 9974"/>
                <a:gd name="connsiteY5-258" fmla="*/ 4290 h 14001"/>
                <a:gd name="connsiteX6-259" fmla="*/ 9974 w 9974"/>
                <a:gd name="connsiteY6-260" fmla="*/ 1 h 14001"/>
                <a:gd name="connsiteX7-261" fmla="*/ 6450 w 9974"/>
                <a:gd name="connsiteY7-262" fmla="*/ 5070 h 14001"/>
                <a:gd name="connsiteX8-263" fmla="*/ 7075 w 9974"/>
                <a:gd name="connsiteY8-264" fmla="*/ 6942 h 14001"/>
                <a:gd name="connsiteX9-265" fmla="*/ 4435 w 9974"/>
                <a:gd name="connsiteY9-266" fmla="*/ 8992 h 14001"/>
                <a:gd name="connsiteX10-267" fmla="*/ 0 w 9974"/>
                <a:gd name="connsiteY10-268" fmla="*/ 4577 h 14001"/>
                <a:gd name="connsiteX0-269" fmla="*/ 0 w 10000"/>
                <a:gd name="connsiteY0-270" fmla="*/ 3269 h 9999"/>
                <a:gd name="connsiteX1-271" fmla="*/ 10 w 10000"/>
                <a:gd name="connsiteY1-272" fmla="*/ 6373 h 9999"/>
                <a:gd name="connsiteX2-273" fmla="*/ 3606 w 10000"/>
                <a:gd name="connsiteY2-274" fmla="*/ 9986 h 9999"/>
                <a:gd name="connsiteX3-275" fmla="*/ 8454 w 10000"/>
                <a:gd name="connsiteY3-276" fmla="*/ 7377 h 9999"/>
                <a:gd name="connsiteX4-277" fmla="*/ 9132 w 10000"/>
                <a:gd name="connsiteY4-278" fmla="*/ 8523 h 9999"/>
                <a:gd name="connsiteX5-279" fmla="*/ 9980 w 10000"/>
                <a:gd name="connsiteY5-280" fmla="*/ 3064 h 9999"/>
                <a:gd name="connsiteX6-281" fmla="*/ 10000 w 10000"/>
                <a:gd name="connsiteY6-282" fmla="*/ 1 h 9999"/>
                <a:gd name="connsiteX7-283" fmla="*/ 6467 w 10000"/>
                <a:gd name="connsiteY7-284" fmla="*/ 3621 h 9999"/>
                <a:gd name="connsiteX8-285" fmla="*/ 7093 w 10000"/>
                <a:gd name="connsiteY8-286" fmla="*/ 4958 h 9999"/>
                <a:gd name="connsiteX9-287" fmla="*/ 4447 w 10000"/>
                <a:gd name="connsiteY9-288" fmla="*/ 6422 h 9999"/>
                <a:gd name="connsiteX10-289" fmla="*/ 0 w 10000"/>
                <a:gd name="connsiteY10-290" fmla="*/ 3269 h 9999"/>
                <a:gd name="connsiteX0-291" fmla="*/ 0 w 10000"/>
                <a:gd name="connsiteY0-292" fmla="*/ 3269 h 10000"/>
                <a:gd name="connsiteX1-293" fmla="*/ 10 w 10000"/>
                <a:gd name="connsiteY1-294" fmla="*/ 6374 h 10000"/>
                <a:gd name="connsiteX2-295" fmla="*/ 3606 w 10000"/>
                <a:gd name="connsiteY2-296" fmla="*/ 9987 h 10000"/>
                <a:gd name="connsiteX3-297" fmla="*/ 8454 w 10000"/>
                <a:gd name="connsiteY3-298" fmla="*/ 7378 h 10000"/>
                <a:gd name="connsiteX4-299" fmla="*/ 9132 w 10000"/>
                <a:gd name="connsiteY4-300" fmla="*/ 8524 h 10000"/>
                <a:gd name="connsiteX5-301" fmla="*/ 9980 w 10000"/>
                <a:gd name="connsiteY5-302" fmla="*/ 3064 h 10000"/>
                <a:gd name="connsiteX6-303" fmla="*/ 10000 w 10000"/>
                <a:gd name="connsiteY6-304" fmla="*/ 1 h 10000"/>
                <a:gd name="connsiteX7-305" fmla="*/ 6467 w 10000"/>
                <a:gd name="connsiteY7-306" fmla="*/ 3621 h 10000"/>
                <a:gd name="connsiteX8-307" fmla="*/ 7093 w 10000"/>
                <a:gd name="connsiteY8-308" fmla="*/ 4958 h 10000"/>
                <a:gd name="connsiteX9-309" fmla="*/ 4447 w 10000"/>
                <a:gd name="connsiteY9-310" fmla="*/ 6423 h 10000"/>
                <a:gd name="connsiteX10-311" fmla="*/ 0 w 10000"/>
                <a:gd name="connsiteY10-312" fmla="*/ 3269 h 10000"/>
                <a:gd name="connsiteX0-313" fmla="*/ 0 w 10000"/>
                <a:gd name="connsiteY0-314" fmla="*/ 3269 h 10032"/>
                <a:gd name="connsiteX1-315" fmla="*/ 10 w 10000"/>
                <a:gd name="connsiteY1-316" fmla="*/ 6374 h 10032"/>
                <a:gd name="connsiteX2-317" fmla="*/ 3606 w 10000"/>
                <a:gd name="connsiteY2-318" fmla="*/ 9987 h 10032"/>
                <a:gd name="connsiteX3-319" fmla="*/ 8454 w 10000"/>
                <a:gd name="connsiteY3-320" fmla="*/ 7378 h 10032"/>
                <a:gd name="connsiteX4-321" fmla="*/ 9132 w 10000"/>
                <a:gd name="connsiteY4-322" fmla="*/ 8524 h 10032"/>
                <a:gd name="connsiteX5-323" fmla="*/ 9980 w 10000"/>
                <a:gd name="connsiteY5-324" fmla="*/ 3064 h 10032"/>
                <a:gd name="connsiteX6-325" fmla="*/ 10000 w 10000"/>
                <a:gd name="connsiteY6-326" fmla="*/ 1 h 10032"/>
                <a:gd name="connsiteX7-327" fmla="*/ 6467 w 10000"/>
                <a:gd name="connsiteY7-328" fmla="*/ 3621 h 10032"/>
                <a:gd name="connsiteX8-329" fmla="*/ 7093 w 10000"/>
                <a:gd name="connsiteY8-330" fmla="*/ 4958 h 10032"/>
                <a:gd name="connsiteX9-331" fmla="*/ 4447 w 10000"/>
                <a:gd name="connsiteY9-332" fmla="*/ 6423 h 10032"/>
                <a:gd name="connsiteX10-333" fmla="*/ 0 w 10000"/>
                <a:gd name="connsiteY10-334" fmla="*/ 3269 h 10032"/>
              </a:gdLst>
              <a:ahLst/>
              <a:cxnLst>
                <a:cxn ang="0">
                  <a:pos x="connsiteX0-313" y="connsiteY0-314"/>
                </a:cxn>
                <a:cxn ang="0">
                  <a:pos x="connsiteX1-315" y="connsiteY1-316"/>
                </a:cxn>
                <a:cxn ang="0">
                  <a:pos x="connsiteX2-317" y="connsiteY2-318"/>
                </a:cxn>
                <a:cxn ang="0">
                  <a:pos x="connsiteX3-319" y="connsiteY3-320"/>
                </a:cxn>
                <a:cxn ang="0">
                  <a:pos x="connsiteX4-321" y="connsiteY4-322"/>
                </a:cxn>
                <a:cxn ang="0">
                  <a:pos x="connsiteX5-323" y="connsiteY5-324"/>
                </a:cxn>
                <a:cxn ang="0">
                  <a:pos x="connsiteX6-325" y="connsiteY6-326"/>
                </a:cxn>
                <a:cxn ang="0">
                  <a:pos x="connsiteX7-327" y="connsiteY7-328"/>
                </a:cxn>
                <a:cxn ang="0">
                  <a:pos x="connsiteX8-329" y="connsiteY8-330"/>
                </a:cxn>
                <a:cxn ang="0">
                  <a:pos x="connsiteX9-331" y="connsiteY9-332"/>
                </a:cxn>
                <a:cxn ang="0">
                  <a:pos x="connsiteX10-333" y="connsiteY10-334"/>
                </a:cxn>
              </a:cxnLst>
              <a:rect l="l" t="t" r="r" b="b"/>
              <a:pathLst>
                <a:path w="10000" h="10032">
                  <a:moveTo>
                    <a:pt x="0" y="3269"/>
                  </a:moveTo>
                  <a:cubicBezTo>
                    <a:pt x="1" y="6347"/>
                    <a:pt x="1" y="6368"/>
                    <a:pt x="10" y="6374"/>
                  </a:cubicBezTo>
                  <a:cubicBezTo>
                    <a:pt x="19" y="6381"/>
                    <a:pt x="1705" y="9655"/>
                    <a:pt x="3606" y="9987"/>
                  </a:cubicBezTo>
                  <a:cubicBezTo>
                    <a:pt x="5507" y="10319"/>
                    <a:pt x="7450" y="8778"/>
                    <a:pt x="8454" y="7378"/>
                  </a:cubicBezTo>
                  <a:cubicBezTo>
                    <a:pt x="8680" y="7760"/>
                    <a:pt x="9132" y="8588"/>
                    <a:pt x="9132" y="8524"/>
                  </a:cubicBezTo>
                  <a:cubicBezTo>
                    <a:pt x="9132" y="8504"/>
                    <a:pt x="9660" y="5206"/>
                    <a:pt x="9980" y="3064"/>
                  </a:cubicBezTo>
                  <a:cubicBezTo>
                    <a:pt x="9983" y="3045"/>
                    <a:pt x="10001" y="-50"/>
                    <a:pt x="10000" y="1"/>
                  </a:cubicBezTo>
                  <a:cubicBezTo>
                    <a:pt x="8822" y="1208"/>
                    <a:pt x="6951" y="2795"/>
                    <a:pt x="6467" y="3621"/>
                  </a:cubicBezTo>
                  <a:cubicBezTo>
                    <a:pt x="5983" y="4448"/>
                    <a:pt x="6885" y="4513"/>
                    <a:pt x="7093" y="4958"/>
                  </a:cubicBezTo>
                  <a:cubicBezTo>
                    <a:pt x="7093" y="4958"/>
                    <a:pt x="5628" y="6706"/>
                    <a:pt x="4447" y="6423"/>
                  </a:cubicBezTo>
                  <a:cubicBezTo>
                    <a:pt x="3264" y="6142"/>
                    <a:pt x="876" y="4988"/>
                    <a:pt x="0" y="32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algn="ctr" defTabSz="91440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Freeform 7"/>
            <p:cNvSpPr/>
            <p:nvPr/>
          </p:nvSpPr>
          <p:spPr bwMode="auto">
            <a:xfrm>
              <a:off x="4537075" y="2395215"/>
              <a:ext cx="3284538" cy="503772"/>
            </a:xfrm>
            <a:custGeom>
              <a:avLst/>
              <a:gdLst>
                <a:gd name="T0" fmla="*/ 160 w 1128"/>
                <a:gd name="T1" fmla="*/ 42 h 230"/>
                <a:gd name="T2" fmla="*/ 0 w 1128"/>
                <a:gd name="T3" fmla="*/ 104 h 230"/>
                <a:gd name="T4" fmla="*/ 410 w 1128"/>
                <a:gd name="T5" fmla="*/ 224 h 230"/>
                <a:gd name="T6" fmla="*/ 952 w 1128"/>
                <a:gd name="T7" fmla="*/ 142 h 230"/>
                <a:gd name="T8" fmla="*/ 1028 w 1128"/>
                <a:gd name="T9" fmla="*/ 178 h 230"/>
                <a:gd name="T10" fmla="*/ 1128 w 1128"/>
                <a:gd name="T11" fmla="*/ 0 h 230"/>
                <a:gd name="T12" fmla="*/ 730 w 1128"/>
                <a:gd name="T13" fmla="*/ 24 h 230"/>
                <a:gd name="T14" fmla="*/ 800 w 1128"/>
                <a:gd name="T15" fmla="*/ 66 h 230"/>
                <a:gd name="T16" fmla="*/ 504 w 1128"/>
                <a:gd name="T17" fmla="*/ 112 h 230"/>
                <a:gd name="T18" fmla="*/ 160 w 1128"/>
                <a:gd name="T19" fmla="*/ 4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8" h="230">
                  <a:moveTo>
                    <a:pt x="160" y="42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52" y="218"/>
                    <a:pt x="410" y="224"/>
                  </a:cubicBezTo>
                  <a:cubicBezTo>
                    <a:pt x="668" y="230"/>
                    <a:pt x="840" y="186"/>
                    <a:pt x="952" y="142"/>
                  </a:cubicBezTo>
                  <a:cubicBezTo>
                    <a:pt x="1028" y="178"/>
                    <a:pt x="1028" y="178"/>
                    <a:pt x="1028" y="178"/>
                  </a:cubicBezTo>
                  <a:cubicBezTo>
                    <a:pt x="1128" y="0"/>
                    <a:pt x="1128" y="0"/>
                    <a:pt x="1128" y="0"/>
                  </a:cubicBezTo>
                  <a:cubicBezTo>
                    <a:pt x="730" y="24"/>
                    <a:pt x="730" y="24"/>
                    <a:pt x="730" y="24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66"/>
                    <a:pt x="688" y="117"/>
                    <a:pt x="504" y="112"/>
                  </a:cubicBezTo>
                  <a:cubicBezTo>
                    <a:pt x="320" y="108"/>
                    <a:pt x="258" y="96"/>
                    <a:pt x="160" y="42"/>
                  </a:cubicBezTo>
                  <a:close/>
                </a:path>
              </a:pathLst>
            </a:custGeom>
            <a:solidFill>
              <a:srgbClr val="A50021"/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algn="ctr" defTabSz="91440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任意多边形 118"/>
            <p:cNvSpPr/>
            <p:nvPr/>
          </p:nvSpPr>
          <p:spPr>
            <a:xfrm>
              <a:off x="7311514" y="2706513"/>
              <a:ext cx="227056" cy="277910"/>
            </a:xfrm>
            <a:custGeom>
              <a:avLst/>
              <a:gdLst>
                <a:gd name="connsiteX0" fmla="*/ 0 w 291830"/>
                <a:gd name="connsiteY0" fmla="*/ 0 h 476655"/>
                <a:gd name="connsiteX1" fmla="*/ 9728 w 291830"/>
                <a:gd name="connsiteY1" fmla="*/ 345332 h 476655"/>
                <a:gd name="connsiteX2" fmla="*/ 291830 w 291830"/>
                <a:gd name="connsiteY2" fmla="*/ 476655 h 476655"/>
                <a:gd name="connsiteX3" fmla="*/ 282102 w 291830"/>
                <a:gd name="connsiteY3" fmla="*/ 136187 h 476655"/>
                <a:gd name="connsiteX4" fmla="*/ 0 w 291830"/>
                <a:gd name="connsiteY4" fmla="*/ 0 h 47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30" h="476655">
                  <a:moveTo>
                    <a:pt x="0" y="0"/>
                  </a:moveTo>
                  <a:lnTo>
                    <a:pt x="9728" y="345332"/>
                  </a:lnTo>
                  <a:lnTo>
                    <a:pt x="291830" y="476655"/>
                  </a:lnTo>
                  <a:lnTo>
                    <a:pt x="282102" y="1361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algn="ctr" defTabSz="91440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345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513" y="1089025"/>
            <a:ext cx="12303125" cy="273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11439525" y="237490"/>
            <a:ext cx="4062730" cy="9855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学科与专业 </a:t>
            </a:r>
            <a:endParaRPr 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en-US" sz="1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+mn-ea"/>
              </a:rPr>
              <a:t>Дисциплины и специальности</a:t>
            </a:r>
            <a:r>
              <a:rPr lang="en-US" altLang="en-US" sz="180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endParaRPr kumimoji="0" lang="en-US" altLang="en-US" sz="1800" b="0" i="0" u="none" strike="noStrike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Disciplines and majors</a:t>
            </a:r>
            <a:b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</a:br>
            <a:endParaRPr kumimoji="0" lang="en-US" altLang="en-US" sz="1800" b="0" i="0" u="none" strike="noStrike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4347" name="组合 17"/>
          <p:cNvGrpSpPr/>
          <p:nvPr/>
        </p:nvGrpSpPr>
        <p:grpSpPr>
          <a:xfrm>
            <a:off x="15160625" y="452438"/>
            <a:ext cx="782638" cy="496887"/>
            <a:chOff x="14696176" y="385740"/>
            <a:chExt cx="785818" cy="500066"/>
          </a:xfrm>
        </p:grpSpPr>
        <p:sp>
          <p:nvSpPr>
            <p:cNvPr id="8" name="矩形 15"/>
            <p:cNvSpPr/>
            <p:nvPr/>
          </p:nvSpPr>
          <p:spPr>
            <a:xfrm>
              <a:off x="14839632" y="385740"/>
              <a:ext cx="64236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16"/>
            <p:cNvSpPr/>
            <p:nvPr/>
          </p:nvSpPr>
          <p:spPr>
            <a:xfrm>
              <a:off x="14696176" y="385740"/>
              <a:ext cx="7172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05"/>
          <p:cNvGrpSpPr/>
          <p:nvPr/>
        </p:nvGrpSpPr>
        <p:grpSpPr>
          <a:xfrm>
            <a:off x="9865043" y="4369753"/>
            <a:ext cx="1778652" cy="1693862"/>
            <a:chOff x="11856681" y="4323554"/>
            <a:chExt cx="2639619" cy="2357454"/>
          </a:xfrm>
        </p:grpSpPr>
        <p:grpSp>
          <p:nvGrpSpPr>
            <p:cNvPr id="14361" name="Group 76"/>
            <p:cNvGrpSpPr/>
            <p:nvPr/>
          </p:nvGrpSpPr>
          <p:grpSpPr>
            <a:xfrm>
              <a:off x="11924532" y="4323554"/>
              <a:ext cx="2571768" cy="2357454"/>
              <a:chOff x="2561" y="1346"/>
              <a:chExt cx="394" cy="409"/>
            </a:xfrm>
          </p:grpSpPr>
          <p:sp>
            <p:nvSpPr>
              <p:cNvPr id="22" name="Oval 72"/>
              <p:cNvSpPr/>
              <p:nvPr/>
            </p:nvSpPr>
            <p:spPr>
              <a:xfrm>
                <a:off x="2561" y="1346"/>
                <a:ext cx="394" cy="409"/>
              </a:xfrm>
              <a:prstGeom prst="ellipse">
                <a:avLst/>
              </a:prstGeom>
              <a:gradFill rotWithShape="1">
                <a:gsLst>
                  <a:gs pos="0">
                    <a:srgbClr val="CECECE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73"/>
              <p:cNvSpPr/>
              <p:nvPr/>
            </p:nvSpPr>
            <p:spPr>
              <a:xfrm>
                <a:off x="2568" y="1353"/>
                <a:ext cx="380" cy="3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2D2D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74"/>
              <p:cNvSpPr/>
              <p:nvPr/>
            </p:nvSpPr>
            <p:spPr>
              <a:xfrm>
                <a:off x="2596" y="1379"/>
                <a:ext cx="324" cy="327"/>
              </a:xfrm>
              <a:prstGeom prst="ellipse">
                <a:avLst/>
              </a:prstGeom>
              <a:solidFill>
                <a:srgbClr val="990000"/>
              </a:soli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362" name="TextBox 104"/>
            <p:cNvSpPr txBox="1"/>
            <p:nvPr/>
          </p:nvSpPr>
          <p:spPr>
            <a:xfrm>
              <a:off x="11856681" y="4856466"/>
              <a:ext cx="2551010" cy="10817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lstStyle/>
            <a:p>
              <a:pPr algn="ctr" eaLnBrk="1" hangingPunct="1"/>
              <a: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教育学</a:t>
              </a:r>
              <a:endParaRPr lang="en-US" sz="1400" b="1" i="0" u="none" strike="noStrike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altLang="en-US" sz="1400" b="1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Педагогика</a:t>
              </a:r>
              <a:endParaRPr lang="en-US" altLang="en-US" sz="1400" b="1" i="0" u="none" strike="noStrike">
                <a:solidFill>
                  <a:schemeClr val="bg1"/>
                </a:solidFill>
                <a:ea typeface="Times New Roman" panose="02020603050405020304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sz="1400" b="1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education</a:t>
              </a:r>
              <a:r>
                <a:rPr lang="en-US" altLang="en-US" sz="1400" b="0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lang="en-US" altLang="en-US" sz="1400" b="0" i="0" u="none" strike="noStrike" dirty="0">
                <a:solidFill>
                  <a:schemeClr val="bg1"/>
                </a:solidFill>
                <a:ea typeface="Times New Roman" panose="02020603050405020304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105"/>
          <p:cNvGrpSpPr/>
          <p:nvPr/>
        </p:nvGrpSpPr>
        <p:grpSpPr>
          <a:xfrm>
            <a:off x="11906250" y="4242753"/>
            <a:ext cx="1732969" cy="1693862"/>
            <a:chOff x="11924532" y="4323554"/>
            <a:chExt cx="2571768" cy="2357454"/>
          </a:xfrm>
        </p:grpSpPr>
        <p:grpSp>
          <p:nvGrpSpPr>
            <p:cNvPr id="14356" name="Group 76"/>
            <p:cNvGrpSpPr/>
            <p:nvPr/>
          </p:nvGrpSpPr>
          <p:grpSpPr>
            <a:xfrm>
              <a:off x="11924532" y="4323554"/>
              <a:ext cx="2571768" cy="2357454"/>
              <a:chOff x="2561" y="1346"/>
              <a:chExt cx="394" cy="409"/>
            </a:xfrm>
          </p:grpSpPr>
          <p:sp>
            <p:nvSpPr>
              <p:cNvPr id="28" name="Oval 72"/>
              <p:cNvSpPr/>
              <p:nvPr/>
            </p:nvSpPr>
            <p:spPr>
              <a:xfrm>
                <a:off x="2561" y="1346"/>
                <a:ext cx="394" cy="409"/>
              </a:xfrm>
              <a:prstGeom prst="ellipse">
                <a:avLst/>
              </a:prstGeom>
              <a:gradFill rotWithShape="1">
                <a:gsLst>
                  <a:gs pos="0">
                    <a:srgbClr val="CECECE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73"/>
              <p:cNvSpPr/>
              <p:nvPr/>
            </p:nvSpPr>
            <p:spPr>
              <a:xfrm>
                <a:off x="2568" y="1353"/>
                <a:ext cx="380" cy="3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2D2D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74"/>
              <p:cNvSpPr/>
              <p:nvPr/>
            </p:nvSpPr>
            <p:spPr>
              <a:xfrm>
                <a:off x="2596" y="1379"/>
                <a:ext cx="324" cy="327"/>
              </a:xfrm>
              <a:prstGeom prst="ellipse">
                <a:avLst/>
              </a:prstGeom>
              <a:solidFill>
                <a:srgbClr val="990000"/>
              </a:soli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357" name="TextBox 104"/>
            <p:cNvSpPr txBox="1"/>
            <p:nvPr/>
          </p:nvSpPr>
          <p:spPr>
            <a:xfrm>
              <a:off x="12108149" y="4732508"/>
              <a:ext cx="2342367" cy="102605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工 学</a:t>
              </a:r>
              <a:endParaRPr lang="en-US" sz="1400" b="1" i="0" u="none" strike="noStrike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altLang="en-US" sz="1400" b="1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Инженерия</a:t>
              </a:r>
              <a:r>
                <a:rPr lang="en-US" altLang="en-US" sz="1400" b="0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lang="en-US" altLang="en-US" sz="1400" b="0" i="0" u="none" strike="noStrike">
                <a:solidFill>
                  <a:schemeClr val="bg1"/>
                </a:solidFill>
                <a:ea typeface="Times New Roman" panose="02020603050405020304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sz="1400" b="1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engineer-ing</a:t>
              </a:r>
              <a:endParaRPr lang="en-US" altLang="en-US" sz="1400" b="0" i="0" u="none" strike="noStrike" dirty="0">
                <a:solidFill>
                  <a:schemeClr val="bg1"/>
                </a:solidFill>
                <a:ea typeface="Times New Roman" panose="02020603050405020304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105"/>
          <p:cNvGrpSpPr/>
          <p:nvPr/>
        </p:nvGrpSpPr>
        <p:grpSpPr>
          <a:xfrm>
            <a:off x="13681075" y="4336415"/>
            <a:ext cx="1767840" cy="1693501"/>
            <a:chOff x="11924532" y="4323554"/>
            <a:chExt cx="2623809" cy="2357454"/>
          </a:xfrm>
        </p:grpSpPr>
        <p:grpSp>
          <p:nvGrpSpPr>
            <p:cNvPr id="14351" name="Group 76"/>
            <p:cNvGrpSpPr/>
            <p:nvPr/>
          </p:nvGrpSpPr>
          <p:grpSpPr>
            <a:xfrm>
              <a:off x="11924532" y="4323554"/>
              <a:ext cx="2571768" cy="2357454"/>
              <a:chOff x="2561" y="1346"/>
              <a:chExt cx="394" cy="409"/>
            </a:xfrm>
          </p:grpSpPr>
          <p:sp>
            <p:nvSpPr>
              <p:cNvPr id="34" name="Oval 72"/>
              <p:cNvSpPr/>
              <p:nvPr/>
            </p:nvSpPr>
            <p:spPr>
              <a:xfrm>
                <a:off x="2561" y="1346"/>
                <a:ext cx="394" cy="409"/>
              </a:xfrm>
              <a:prstGeom prst="ellipse">
                <a:avLst/>
              </a:prstGeom>
              <a:gradFill rotWithShape="1">
                <a:gsLst>
                  <a:gs pos="0">
                    <a:srgbClr val="CECECE"/>
                  </a:gs>
                  <a:gs pos="100000">
                    <a:srgbClr val="B2B2B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Oval 73"/>
              <p:cNvSpPr/>
              <p:nvPr/>
            </p:nvSpPr>
            <p:spPr>
              <a:xfrm>
                <a:off x="2568" y="1353"/>
                <a:ext cx="380" cy="3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2D2D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74"/>
              <p:cNvSpPr/>
              <p:nvPr/>
            </p:nvSpPr>
            <p:spPr>
              <a:xfrm>
                <a:off x="2596" y="1379"/>
                <a:ext cx="324" cy="327"/>
              </a:xfrm>
              <a:prstGeom prst="ellipse">
                <a:avLst/>
              </a:prstGeom>
              <a:solidFill>
                <a:srgbClr val="990000"/>
              </a:solidFill>
              <a:ln w="9525">
                <a:noFill/>
              </a:ln>
            </p:spPr>
            <p:txBody>
              <a:bodyPr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352" name="TextBox 104"/>
            <p:cNvSpPr txBox="1"/>
            <p:nvPr/>
          </p:nvSpPr>
          <p:spPr>
            <a:xfrm>
              <a:off x="11924532" y="4801775"/>
              <a:ext cx="2623809" cy="13268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法 学</a:t>
              </a:r>
              <a:b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400" b="1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Юриспруденция</a:t>
              </a:r>
              <a:r>
                <a:rPr lang="en-US" altLang="en-US" sz="1400" b="0" i="0" u="none" strike="noStrike">
                  <a:solidFill>
                    <a:schemeClr val="bg1"/>
                  </a:solidFill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lang="en-US" altLang="zh-CN" sz="14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sz="1400" b="1" i="0" u="none" strike="noStrike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  law</a:t>
              </a:r>
              <a:endParaRPr lang="en-US" altLang="zh-CN" sz="14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/>
              <a:endParaRPr lang="en-US" altLang="zh-CN" sz="14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Box 17"/>
          <p:cNvSpPr txBox="1">
            <a:spLocks noChangeArrowheads="1"/>
          </p:cNvSpPr>
          <p:nvPr/>
        </p:nvSpPr>
        <p:spPr bwMode="auto">
          <a:xfrm>
            <a:off x="639763" y="1706563"/>
            <a:ext cx="13133388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sz="18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  <a:t>普通本科专业</a:t>
            </a:r>
            <a:r>
              <a:rPr lang="en-US" sz="1800" b="1" i="0" u="none" strike="noStrike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33</a:t>
            </a:r>
            <a:r>
              <a:rPr lang="en-US" sz="18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  <a:t>个，国家级特色专业</a:t>
            </a:r>
            <a:r>
              <a:rPr lang="en-US" sz="1800" b="1" i="0" u="none" strike="noStrike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3个</a:t>
            </a:r>
            <a:endParaRPr lang="en-US" sz="1800" b="1" i="0" u="none" strike="noStrike" dirty="0">
              <a:solidFill>
                <a:srgbClr val="C00000"/>
              </a:solidFill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altLang="en-US" sz="1800" b="1" i="0" u="none" strike="noStrike" dirty="0">
                <a:solidFill>
                  <a:schemeClr val="accent3"/>
                </a:solidFill>
                <a:ea typeface="Times New Roman" panose="02020603050405020304"/>
                <a:cs typeface="Arial" panose="020B0604020202020204" pitchFamily="34" charset="0"/>
              </a:rPr>
              <a:t>33</a:t>
            </a:r>
            <a:r>
              <a:rPr lang="en-US" altLang="en-US" sz="1800" b="1" i="0" u="none" strike="noStrike" dirty="0">
                <a:solidFill>
                  <a:schemeClr val="tx1"/>
                </a:solidFill>
                <a:ea typeface="Times New Roman" panose="02020603050405020304"/>
                <a:cs typeface="Arial" panose="020B0604020202020204" pitchFamily="34" charset="0"/>
              </a:rPr>
              <a:t> </a:t>
            </a:r>
            <a:r>
              <a:rPr lang="en-US" altLang="en-US" sz="1800" b="1" i="0" u="none" strike="noStrike" dirty="0" err="1">
                <a:solidFill>
                  <a:schemeClr val="tx1"/>
                </a:solidFill>
                <a:ea typeface="Times New Roman" panose="02020603050405020304"/>
                <a:cs typeface="Arial" panose="020B0604020202020204" pitchFamily="34" charset="0"/>
              </a:rPr>
              <a:t>обычные</a:t>
            </a:r>
            <a:r>
              <a:rPr lang="en-US" altLang="en-US" sz="1800" b="1" i="0" u="none" strike="noStrike" dirty="0">
                <a:solidFill>
                  <a:schemeClr val="tx1"/>
                </a:solidFill>
                <a:ea typeface="Times New Roman" panose="02020603050405020304"/>
                <a:cs typeface="Arial" panose="020B0604020202020204" pitchFamily="34" charset="0"/>
              </a:rPr>
              <a:t> </a:t>
            </a:r>
            <a:r>
              <a:rPr lang="en-US" altLang="en-US" sz="1800" b="1" i="0" u="none" strike="noStrike" dirty="0" err="1">
                <a:solidFill>
                  <a:schemeClr val="tx1"/>
                </a:solidFill>
                <a:ea typeface="Times New Roman" panose="02020603050405020304"/>
                <a:cs typeface="Arial" panose="020B0604020202020204" pitchFamily="34" charset="0"/>
              </a:rPr>
              <a:t>специальности</a:t>
            </a:r>
            <a:r>
              <a:rPr lang="en-US" altLang="en-US" sz="1800" b="1" i="0" u="none" strike="noStrike" dirty="0">
                <a:solidFill>
                  <a:schemeClr val="tx1"/>
                </a:solidFill>
                <a:ea typeface="Times New Roman" panose="02020603050405020304"/>
                <a:cs typeface="Arial" panose="020B0604020202020204" pitchFamily="34" charset="0"/>
              </a:rPr>
              <a:t> </a:t>
            </a:r>
            <a:r>
              <a:rPr lang="en-US" altLang="en-US" sz="1800" b="1" i="0" u="none" strike="noStrike" dirty="0" err="1">
                <a:solidFill>
                  <a:schemeClr val="tx1"/>
                </a:solidFill>
                <a:ea typeface="Times New Roman" panose="02020603050405020304"/>
                <a:cs typeface="Arial" panose="020B0604020202020204" pitchFamily="34" charset="0"/>
              </a:rPr>
              <a:t>бакалавриата</a:t>
            </a:r>
            <a:r>
              <a:rPr lang="en-US" altLang="en-US" sz="1800" b="1" i="0" u="none" strike="noStrike" dirty="0">
                <a:solidFill>
                  <a:schemeClr val="tx1"/>
                </a:solidFill>
                <a:ea typeface="Times New Roman" panose="02020603050405020304"/>
                <a:cs typeface="Arial" panose="020B0604020202020204" pitchFamily="34" charset="0"/>
              </a:rPr>
              <a:t>, </a:t>
            </a:r>
            <a:r>
              <a:rPr lang="en-US" altLang="en-US" sz="1800" b="1" i="0" u="none" strike="noStrike" dirty="0">
                <a:solidFill>
                  <a:schemeClr val="accent3"/>
                </a:solidFill>
                <a:ea typeface="Times New Roman" panose="02020603050405020304"/>
                <a:cs typeface="Arial" panose="020B0604020202020204" pitchFamily="34" charset="0"/>
              </a:rPr>
              <a:t>3</a:t>
            </a:r>
            <a:r>
              <a:rPr lang="en-US" altLang="en-US" sz="1800" b="1" i="0" u="none" strike="noStrike" dirty="0">
                <a:solidFill>
                  <a:schemeClr val="tx1"/>
                </a:solidFill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специальные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специальности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государственного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уровня</a:t>
            </a:r>
            <a:r>
              <a:rPr lang="en-US" altLang="en-US" sz="1800" b="0" i="0" u="none" strike="noStrike" dirty="0">
                <a:solidFill>
                  <a:srgbClr val="C00000"/>
                </a:solidFill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endParaRPr lang="en-US" altLang="en-US" sz="1800" b="0" i="0" u="none" strike="noStrike" dirty="0">
              <a:solidFill>
                <a:srgbClr val="C00000"/>
              </a:solidFill>
              <a:ea typeface="Times New Roman" panose="02020603050405020304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sz="1800" b="0" i="0" u="none" strike="noStrike" dirty="0">
                <a:ea typeface="宋体" panose="02010600030101010101" pitchFamily="2" charset="-122"/>
                <a:cs typeface="Arial" panose="020B0604020202020204" pitchFamily="34" charset="0"/>
              </a:rPr>
              <a:t>33 undergraduate majors, 3 state- level characteristic majors </a:t>
            </a:r>
            <a:endParaRPr kumimoji="0" lang="zh-CN" altLang="en-US" sz="1800" b="1" kern="1200" cap="none" spc="0" normalizeH="0" baseline="0" noProof="0" dirty="0"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en-US" sz="1800" b="1" kern="1200" cap="none" spc="0" normalizeH="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5549265" y="3600450"/>
            <a:ext cx="5321300" cy="1017270"/>
          </a:xfrm>
          <a:prstGeom prst="rect">
            <a:avLst/>
          </a:prstGeom>
          <a:solidFill>
            <a:srgbClr val="99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R="0" lvl="0" algn="ctr" defTabSz="9144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普通本科专业 33 个</a:t>
            </a:r>
            <a:br>
              <a:rPr lang="en-US" sz="1600" b="1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600" b="1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33 обычные специальности бакалавриата</a:t>
            </a:r>
            <a:r>
              <a:rPr lang="en-US" altLang="en-US" sz="1600" b="0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zh-CN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ctr" defTabSz="9144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33 undergraduate majors</a:t>
            </a:r>
            <a:endParaRPr kumimoji="0" lang="en-US" altLang="en-US" sz="16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80"/>
          <p:cNvGrpSpPr/>
          <p:nvPr/>
        </p:nvGrpSpPr>
        <p:grpSpPr bwMode="auto">
          <a:xfrm>
            <a:off x="732020" y="5766934"/>
            <a:ext cx="6321675" cy="1173037"/>
            <a:chOff x="494453" y="3786484"/>
            <a:chExt cx="6353809" cy="1178596"/>
          </a:xfrm>
          <a:solidFill>
            <a:srgbClr val="990000"/>
          </a:solidFill>
        </p:grpSpPr>
        <p:sp>
          <p:nvSpPr>
            <p:cNvPr id="29" name="圆角矩形 28"/>
            <p:cNvSpPr/>
            <p:nvPr/>
          </p:nvSpPr>
          <p:spPr bwMode="auto">
            <a:xfrm>
              <a:off x="494453" y="3823487"/>
              <a:ext cx="1815202" cy="1141593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106144" tIns="53070" rIns="26535" bIns="53070" anchor="ctr"/>
            <a:lstStyle/>
            <a:p>
              <a:pPr marR="0" lvl="0" algn="ctr" defTabSz="91440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000" b="1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医  学</a:t>
              </a:r>
              <a:br>
                <a:rPr lang="en-US" sz="1000" b="1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000" b="1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Медицинская наука</a:t>
              </a:r>
              <a:r>
                <a:rPr lang="en-US" altLang="en-US" sz="1000" b="0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kumimoji="0" lang="en-US" altLang="zh-CN" sz="1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0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medical science</a:t>
              </a:r>
              <a:br>
                <a:rPr lang="en-US" sz="10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10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3" name="组合 79"/>
            <p:cNvGrpSpPr/>
            <p:nvPr/>
          </p:nvGrpSpPr>
          <p:grpSpPr bwMode="auto">
            <a:xfrm>
              <a:off x="2654055" y="3786484"/>
              <a:ext cx="4194207" cy="1141591"/>
              <a:chOff x="2654055" y="3786484"/>
              <a:chExt cx="4194207" cy="1141591"/>
            </a:xfrm>
            <a:grpFill/>
          </p:grpSpPr>
          <p:sp>
            <p:nvSpPr>
              <p:cNvPr id="31" name="圆角矩形 30"/>
              <p:cNvSpPr/>
              <p:nvPr/>
            </p:nvSpPr>
            <p:spPr bwMode="auto">
              <a:xfrm>
                <a:off x="2654055" y="3807443"/>
                <a:ext cx="1750095" cy="1067039"/>
              </a:xfrm>
              <a:prstGeom prst="round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106144" tIns="53070" rIns="26535" bIns="53070" anchor="ctr"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sz="1000" b="1" i="0" u="none" strike="noStrike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理  学</a:t>
                </a:r>
                <a:endParaRPr lang="en-US" sz="1000" b="1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altLang="en-US" sz="1000" b="0" i="0" u="none" strike="noStrike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/>
                    <a:cs typeface="Arial" panose="020B0604020202020204" pitchFamily="34" charset="0"/>
                  </a:rPr>
                  <a:t>Естественные науки</a:t>
                </a:r>
                <a:endParaRPr lang="en-US" altLang="en-US" sz="1000" b="0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endParaRPr>
              </a:p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sz="1000" b="1">
                    <a:ln>
                      <a:noFill/>
                    </a:ln>
                    <a:solidFill>
                      <a:srgbClr val="F9F9F9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natural science</a:t>
                </a:r>
                <a:r>
                  <a:rPr lang="en-US" altLang="en-US" sz="1000" b="0" i="0" u="none" strike="noStrike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kumimoji="0" lang="en-US" altLang="en-US" sz="1000" b="0" i="0" u="none" strike="noStrike" kern="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 bwMode="auto">
              <a:xfrm>
                <a:off x="5104510" y="3786484"/>
                <a:ext cx="1743752" cy="1141591"/>
              </a:xfrm>
              <a:prstGeom prst="round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106144" tIns="53070" rIns="26535" bIns="53070" anchor="ctr"/>
              <a:lstStyle/>
              <a:p>
                <a:pPr marR="0" lvl="0" algn="ctr" defTabSz="1658620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sz="1000" b="1" i="0" u="none" strike="noStrike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管理学</a:t>
                </a:r>
                <a:endParaRPr lang="en-US" sz="1000" b="1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R="0" lvl="0" algn="ctr" defTabSz="1658620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altLang="en-US" sz="1000" b="0" i="0" u="none" strike="noStrike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/>
                    <a:cs typeface="Arial" panose="020B0604020202020204" pitchFamily="34" charset="0"/>
                  </a:rPr>
                  <a:t>Менеджмент </a:t>
                </a:r>
                <a:endParaRPr lang="en-US" altLang="en-US" sz="1000" b="0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endParaRPr>
              </a:p>
              <a:p>
                <a:pPr marR="0" lvl="0" algn="ctr" defTabSz="1658620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sz="1000" b="1">
                    <a:ln>
                      <a:noFill/>
                    </a:ln>
                    <a:solidFill>
                      <a:srgbClr val="F9F9F9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management</a:t>
                </a:r>
                <a:endParaRPr kumimoji="0" lang="en-US" altLang="en-US" sz="1000" b="0" i="0" u="none" strike="noStrike" kern="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组合 78"/>
          <p:cNvGrpSpPr/>
          <p:nvPr/>
        </p:nvGrpSpPr>
        <p:grpSpPr bwMode="auto">
          <a:xfrm>
            <a:off x="7257544" y="5776680"/>
            <a:ext cx="8512170" cy="1213485"/>
            <a:chOff x="7259979" y="3796096"/>
            <a:chExt cx="8553370" cy="1217314"/>
          </a:xfrm>
          <a:solidFill>
            <a:srgbClr val="990000"/>
          </a:solidFill>
        </p:grpSpPr>
        <p:sp>
          <p:nvSpPr>
            <p:cNvPr id="34" name="圆角矩形 33"/>
            <p:cNvSpPr/>
            <p:nvPr/>
          </p:nvSpPr>
          <p:spPr bwMode="auto">
            <a:xfrm>
              <a:off x="7259979" y="3796096"/>
              <a:ext cx="1888697" cy="1217314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106144" tIns="53070" rIns="26535" bIns="53070" anchor="ctr"/>
            <a:lstStyle/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000" b="1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法  学</a:t>
              </a:r>
              <a:br>
                <a:rPr lang="en-US" sz="1000" b="1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000" b="1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Юриспруденция</a:t>
              </a:r>
              <a:r>
                <a:rPr lang="en-US" altLang="en-US" sz="1000" b="0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kumimoji="0" lang="en-US" altLang="zh-CN" sz="1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0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law</a:t>
              </a:r>
              <a:br>
                <a:rPr lang="en-US" sz="10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10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" name="组合 77"/>
            <p:cNvGrpSpPr/>
            <p:nvPr/>
          </p:nvGrpSpPr>
          <p:grpSpPr bwMode="auto">
            <a:xfrm>
              <a:off x="9651886" y="3817954"/>
              <a:ext cx="6161463" cy="1145632"/>
              <a:chOff x="9651886" y="3817954"/>
              <a:chExt cx="6161463" cy="1145632"/>
            </a:xfrm>
            <a:grpFill/>
          </p:grpSpPr>
          <p:sp>
            <p:nvSpPr>
              <p:cNvPr id="36" name="圆角矩形 35"/>
              <p:cNvSpPr/>
              <p:nvPr/>
            </p:nvSpPr>
            <p:spPr bwMode="auto">
              <a:xfrm>
                <a:off x="9651886" y="3817954"/>
                <a:ext cx="1800188" cy="1145107"/>
              </a:xfrm>
              <a:prstGeom prst="round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106144" tIns="53070" rIns="26535" bIns="53070" anchor="ctr"/>
              <a:lstStyle/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sz="1000" b="1" i="0" u="none" strike="noStrike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文  学</a:t>
                </a:r>
                <a:endParaRPr lang="en-US" sz="1000" b="1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altLang="en-US" sz="1000" b="0" i="0" u="none" strike="noStrike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/>
                    <a:cs typeface="Arial" panose="020B0604020202020204" pitchFamily="34" charset="0"/>
                  </a:rPr>
                  <a:t>Литература</a:t>
                </a:r>
                <a:endParaRPr lang="en-US" altLang="en-US" sz="1000" b="0" i="0" u="none" strike="noStrike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endParaRPr>
              </a:p>
              <a:p>
                <a:pPr marR="0" lvl="0" algn="ctr" defTabSz="914400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en-US" sz="1000" b="1">
                    <a:ln>
                      <a:noFill/>
                    </a:ln>
                    <a:solidFill>
                      <a:srgbClr val="F9F9F9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literature</a:t>
                </a:r>
                <a:r>
                  <a:rPr lang="en-US" altLang="en-US" sz="1000" b="0" i="0" u="none" strike="noStrike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kumimoji="0" lang="en-US" altLang="en-US" sz="1000" b="0" i="0" u="none" strike="noStrike" kern="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grpSp>
            <p:nvGrpSpPr>
              <p:cNvPr id="6" name="组合 76"/>
              <p:cNvGrpSpPr/>
              <p:nvPr/>
            </p:nvGrpSpPr>
            <p:grpSpPr bwMode="auto">
              <a:xfrm>
                <a:off x="11955270" y="3852014"/>
                <a:ext cx="3858079" cy="1111572"/>
                <a:chOff x="11955270" y="3852014"/>
                <a:chExt cx="3858079" cy="1111572"/>
              </a:xfrm>
              <a:grpFill/>
            </p:grpSpPr>
            <p:sp>
              <p:nvSpPr>
                <p:cNvPr id="38" name="圆角矩形 37"/>
                <p:cNvSpPr/>
                <p:nvPr/>
              </p:nvSpPr>
              <p:spPr bwMode="auto">
                <a:xfrm>
                  <a:off x="11955270" y="3852651"/>
                  <a:ext cx="1918049" cy="1110935"/>
                </a:xfrm>
                <a:prstGeom prst="roundRect">
                  <a:avLst/>
                </a:prstGeom>
                <a:grpFill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square" lIns="106144" tIns="53070" rIns="26535" bIns="53070" anchor="ctr"/>
                <a:lstStyle/>
                <a:p>
                  <a:pPr marR="0" lvl="0" algn="ctr" defTabSz="914400" rtl="0" eaLnBrk="1" fontAlgn="base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r>
                    <a:rPr lang="en-US" sz="1000" b="1" i="0" u="none" strike="noStrike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教育学</a:t>
                  </a:r>
                  <a:endParaRPr lang="en-US" sz="1000" b="1" i="0" u="none" strike="noStrike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  <a:p>
                  <a:pPr marR="0" lvl="0" algn="ctr" defTabSz="914400" rtl="0" eaLnBrk="1" fontAlgn="base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r>
                    <a:rPr lang="en-US" altLang="en-US" sz="1000" b="0" i="0" u="none" strike="noStrike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Times New Roman" panose="02020603050405020304"/>
                      <a:cs typeface="Arial" panose="020B0604020202020204" pitchFamily="34" charset="0"/>
                    </a:rPr>
                    <a:t>Педагогика </a:t>
                  </a:r>
                  <a:endParaRPr lang="en-US" altLang="en-US" sz="1000" b="0" i="0" u="none" strike="noStrike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/>
                    <a:cs typeface="Arial" panose="020B0604020202020204" pitchFamily="34" charset="0"/>
                  </a:endParaRPr>
                </a:p>
                <a:p>
                  <a:pPr marR="0" lvl="0" algn="ctr" defTabSz="914400" rtl="0" eaLnBrk="1" fontAlgn="base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r>
                    <a:rPr lang="en-US" sz="1000" b="1">
                      <a:ln>
                        <a:noFill/>
                      </a:ln>
                      <a:solidFill>
                        <a:srgbClr val="F9F9F9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+mn-ea"/>
                    </a:rPr>
                    <a:t>education</a:t>
                  </a:r>
                  <a:endParaRPr kumimoji="0" lang="en-US" altLang="en-US" sz="1000" b="0" i="0" u="none" strike="noStrike" kern="0" cap="none" spc="0" normalizeH="0" baseline="0" noProof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圆角矩形 38"/>
                <p:cNvSpPr/>
                <p:nvPr/>
              </p:nvSpPr>
              <p:spPr bwMode="auto">
                <a:xfrm>
                  <a:off x="14049107" y="3852014"/>
                  <a:ext cx="1764242" cy="1111043"/>
                </a:xfrm>
                <a:prstGeom prst="roundRect">
                  <a:avLst/>
                </a:prstGeom>
                <a:grpFill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square" lIns="106144" tIns="53070" rIns="26535" bIns="53070" anchor="ctr"/>
                <a:lstStyle/>
                <a:p>
                  <a:pPr marR="0" lvl="0" algn="ctr" defTabSz="914400" rtl="0" eaLnBrk="1" fontAlgn="base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r>
                    <a:rPr lang="en-US" sz="1000" b="1" i="0" u="none" strike="noStrike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工  学</a:t>
                  </a:r>
                  <a:br>
                    <a:rPr lang="en-US" sz="1000" b="1" i="0" u="none" strike="noStrike">
                      <a:ln>
                        <a:noFill/>
                      </a:ln>
                      <a:solidFill>
                        <a:srgbClr val="F9F9F9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</a:br>
                  <a:r>
                    <a:rPr lang="en-US" altLang="en-US" sz="1000" b="0" i="0" u="none" strike="noStrike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Times New Roman" panose="02020603050405020304"/>
                      <a:cs typeface="Arial" panose="020B0604020202020204" pitchFamily="34" charset="0"/>
                    </a:rPr>
                    <a:t>Инженерия</a:t>
                  </a:r>
                  <a:endParaRPr lang="en-US" altLang="en-US" sz="1000" b="0" i="0" u="none" strike="noStrike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/>
                    <a:cs typeface="Arial" panose="020B0604020202020204" pitchFamily="34" charset="0"/>
                  </a:endParaRPr>
                </a:p>
                <a:p>
                  <a:pPr marR="0" lvl="0" algn="ctr" defTabSz="914400" rtl="0" eaLnBrk="1" fontAlgn="base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r>
                    <a:rPr lang="en-US" sz="1000" b="1">
                      <a:ln>
                        <a:noFill/>
                      </a:ln>
                      <a:solidFill>
                        <a:srgbClr val="F9F9F9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+mn-ea"/>
                    </a:rPr>
                    <a:t>engineerin</a:t>
                  </a:r>
                  <a:r>
                    <a:rPr lang="en-US" altLang="en-US" sz="1000" b="0" i="0" u="none" strike="noStrike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Times New Roman" panose="02020603050405020304"/>
                      <a:cs typeface="Arial" panose="020B0604020202020204" pitchFamily="34" charset="0"/>
                    </a:rPr>
                    <a:t> </a:t>
                  </a:r>
                  <a:endParaRPr kumimoji="0" lang="en-US" altLang="en-US" sz="1000" b="0" i="0" u="none" strike="noStrike" kern="0" cap="none" spc="0" normalizeH="0" baseline="0" noProof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/>
                    <a:cs typeface="Arial" panose="020B0604020202020204" pitchFamily="34" charset="0"/>
                  </a:endParaRPr>
                </a:p>
              </p:txBody>
            </p:sp>
          </p:grpSp>
        </p:grpSp>
      </p:grpSp>
      <p:cxnSp>
        <p:nvCxnSpPr>
          <p:cNvPr id="40" name="直接连接符 39"/>
          <p:cNvCxnSpPr/>
          <p:nvPr/>
        </p:nvCxnSpPr>
        <p:spPr>
          <a:xfrm rot="5400000">
            <a:off x="7924800" y="4949825"/>
            <a:ext cx="566738" cy="158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1597025" y="5233988"/>
            <a:ext cx="13225463" cy="158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rot="5400000">
            <a:off x="1312863" y="5518150"/>
            <a:ext cx="569913" cy="158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rot="5400000">
            <a:off x="14536738" y="5518150"/>
            <a:ext cx="569913" cy="158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rot="5400000">
            <a:off x="3444875" y="5518150"/>
            <a:ext cx="569913" cy="158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rot="5400000">
            <a:off x="5862638" y="5518150"/>
            <a:ext cx="569913" cy="158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rot="5400000">
            <a:off x="7923213" y="5518150"/>
            <a:ext cx="569913" cy="158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rot="5400000">
            <a:off x="10271125" y="5518150"/>
            <a:ext cx="569913" cy="158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rot="5400000">
            <a:off x="12439650" y="5513388"/>
            <a:ext cx="569913" cy="158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53"/>
          <p:cNvGrpSpPr/>
          <p:nvPr/>
        </p:nvGrpSpPr>
        <p:grpSpPr>
          <a:xfrm>
            <a:off x="1208832" y="6538132"/>
            <a:ext cx="12659359" cy="3304223"/>
            <a:chOff x="812007" y="2672655"/>
            <a:chExt cx="5044832" cy="1301202"/>
          </a:xfrm>
        </p:grpSpPr>
        <p:sp>
          <p:nvSpPr>
            <p:cNvPr id="56" name="AutoShape 14"/>
            <p:cNvSpPr>
              <a:spLocks noChangeArrowheads="1"/>
            </p:cNvSpPr>
            <p:nvPr/>
          </p:nvSpPr>
          <p:spPr bwMode="gray">
            <a:xfrm>
              <a:off x="1411739" y="2672655"/>
              <a:ext cx="1114058" cy="1114030"/>
            </a:xfrm>
            <a:prstGeom prst="diamond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/>
            <a:lstStyle/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2009</a:t>
              </a:r>
              <a:br>
                <a:rPr lang="en-US" sz="9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900" b="0" i="0" u="none" strike="noStrike" kern="0" cap="none" spc="0" normalizeH="0" baseline="0" noProof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0" name="AutoShape 15"/>
            <p:cNvSpPr>
              <a:spLocks noChangeArrowheads="1"/>
            </p:cNvSpPr>
            <p:nvPr/>
          </p:nvSpPr>
          <p:spPr bwMode="gray">
            <a:xfrm>
              <a:off x="3046451" y="2672655"/>
              <a:ext cx="1115324" cy="1114030"/>
            </a:xfrm>
            <a:prstGeom prst="diamond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/>
            <a:lstStyle/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2010</a:t>
              </a:r>
              <a:br>
                <a:rPr lang="en-US" sz="9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900" b="0" i="0" u="none" strike="noStrike" kern="0" cap="none" spc="0" normalizeH="0" baseline="0" noProof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3" name="AutoShape 16"/>
            <p:cNvSpPr>
              <a:spLocks noChangeArrowheads="1"/>
            </p:cNvSpPr>
            <p:nvPr/>
          </p:nvSpPr>
          <p:spPr bwMode="gray">
            <a:xfrm>
              <a:off x="4696978" y="2672655"/>
              <a:ext cx="1114059" cy="1114030"/>
            </a:xfrm>
            <a:prstGeom prst="diamond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/>
            <a:lstStyle/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2011</a:t>
              </a:r>
              <a:br>
                <a:rPr lang="en-US" sz="9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900" b="0" i="0" u="none" strike="noStrike" kern="0" cap="none" spc="0" normalizeH="0" baseline="0" noProof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5384" name="AutoShape 18"/>
            <p:cNvCxnSpPr>
              <a:stCxn id="56" idx="3"/>
              <a:endCxn id="60" idx="1"/>
            </p:cNvCxnSpPr>
            <p:nvPr/>
          </p:nvCxnSpPr>
          <p:spPr>
            <a:xfrm>
              <a:off x="2525822" y="3229820"/>
              <a:ext cx="520834" cy="0"/>
            </a:xfrm>
            <a:prstGeom prst="straightConnector1">
              <a:avLst/>
            </a:prstGeom>
            <a:ln w="38100" cap="flat" cmpd="sng">
              <a:solidFill>
                <a:srgbClr val="7D7D7D"/>
              </a:solidFill>
              <a:prstDash val="solid"/>
              <a:headEnd type="none" w="med" len="med"/>
              <a:tailEnd type="triangle" w="med" len="med"/>
            </a:ln>
          </p:spPr>
        </p:cxnSp>
        <p:cxnSp>
          <p:nvCxnSpPr>
            <p:cNvPr id="15385" name="AutoShape 19"/>
            <p:cNvCxnSpPr>
              <a:stCxn id="60" idx="3"/>
              <a:endCxn id="63" idx="1"/>
            </p:cNvCxnSpPr>
            <p:nvPr/>
          </p:nvCxnSpPr>
          <p:spPr>
            <a:xfrm>
              <a:off x="4161777" y="3229820"/>
              <a:ext cx="534677" cy="0"/>
            </a:xfrm>
            <a:prstGeom prst="straightConnector1">
              <a:avLst/>
            </a:prstGeom>
            <a:ln w="38100" cap="flat" cmpd="sng">
              <a:solidFill>
                <a:srgbClr val="7D7D7D"/>
              </a:solidFill>
              <a:prstDash val="solid"/>
              <a:headEnd type="none" w="med" len="med"/>
              <a:tailEnd type="triangle" w="med" len="med"/>
            </a:ln>
          </p:spPr>
        </p:cxnSp>
        <p:sp>
          <p:nvSpPr>
            <p:cNvPr id="16395" name="Text Box 25"/>
            <p:cNvSpPr txBox="1"/>
            <p:nvPr/>
          </p:nvSpPr>
          <p:spPr>
            <a:xfrm>
              <a:off x="812007" y="3877333"/>
              <a:ext cx="1614468" cy="965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R="0" algn="ctr" defTabSz="91440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1000" kern="1200" cap="none" spc="0" normalizeH="0" baseline="0" noProof="1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3" name="AutoShape 14"/>
            <p:cNvSpPr>
              <a:spLocks noChangeArrowheads="1"/>
            </p:cNvSpPr>
            <p:nvPr/>
          </p:nvSpPr>
          <p:spPr bwMode="gray">
            <a:xfrm>
              <a:off x="1411739" y="2672655"/>
              <a:ext cx="1114058" cy="1114030"/>
            </a:xfrm>
            <a:prstGeom prst="diamond">
              <a:avLst/>
            </a:prstGeom>
            <a:solidFill>
              <a:srgbClr val="C00000"/>
            </a:soli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/>
            <a:lstStyle/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临床医学</a:t>
              </a:r>
              <a:br>
                <a:rPr 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</a:rPr>
                <a:t>Клиническая медицина</a:t>
              </a:r>
              <a:r>
                <a:rPr lang="en-US" altLang="en-US" sz="1200" b="0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kumimoji="0" lang="en-US" altLang="zh-CN" sz="12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Clinical medicine</a:t>
              </a:r>
              <a:br>
                <a:rPr 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12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5"/>
            <p:cNvSpPr>
              <a:spLocks noChangeArrowheads="1"/>
            </p:cNvSpPr>
            <p:nvPr/>
          </p:nvSpPr>
          <p:spPr bwMode="gray">
            <a:xfrm>
              <a:off x="3046451" y="2672655"/>
              <a:ext cx="1148853" cy="1114030"/>
            </a:xfrm>
            <a:prstGeom prst="diamond">
              <a:avLst/>
            </a:prstGeom>
            <a:solidFill>
              <a:srgbClr val="C00000"/>
            </a:soli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/>
            <a:lstStyle/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 i="0" u="none" strike="noStrike" dirty="0" err="1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麻醉学</a:t>
              </a:r>
              <a:br>
                <a:rPr lang="en-US" sz="1200" b="1" i="0" u="none" strike="noStrike" dirty="0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200" b="1" i="0" u="none" strike="noStrike" dirty="0" err="1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</a:rPr>
                <a:t>Анестезиология</a:t>
              </a:r>
              <a:r>
                <a:rPr lang="en-US" altLang="en-US" sz="1200" b="0" i="0" u="none" strike="noStrike" dirty="0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kumimoji="0" lang="en-US" altLang="zh-CN" sz="12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200" b="1" i="0" u="none" strike="noStrike" dirty="0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Anesthesiology</a:t>
              </a:r>
              <a:br>
                <a:rPr lang="en-US" sz="1200" b="1" i="0" u="none" strike="noStrike" dirty="0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zh-CN" sz="12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1658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6"/>
            <p:cNvSpPr>
              <a:spLocks noChangeArrowheads="1"/>
            </p:cNvSpPr>
            <p:nvPr/>
          </p:nvSpPr>
          <p:spPr bwMode="gray">
            <a:xfrm>
              <a:off x="4682175" y="2775181"/>
              <a:ext cx="1174664" cy="1011504"/>
            </a:xfrm>
            <a:prstGeom prst="diamond">
              <a:avLst/>
            </a:prstGeom>
            <a:solidFill>
              <a:srgbClr val="C00000"/>
            </a:soli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/>
            <a:lstStyle/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中西医临床医学</a:t>
              </a:r>
              <a:br>
                <a:rPr 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</a:rPr>
                <a:t>Интегрированная традиционная китайская и западная медицина</a:t>
              </a:r>
              <a:r>
                <a:rPr lang="en-US" altLang="en-US" sz="1200" b="0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kumimoji="0" lang="en-US" altLang="zh-CN" sz="12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R="0" lvl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Integrated </a:t>
              </a:r>
              <a:br>
                <a:rPr 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TCM&amp;WM</a:t>
              </a:r>
              <a:br>
                <a:rPr lang="en-US" sz="12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12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376" name="组合 17"/>
          <p:cNvGrpSpPr/>
          <p:nvPr/>
        </p:nvGrpSpPr>
        <p:grpSpPr>
          <a:xfrm>
            <a:off x="15160625" y="452438"/>
            <a:ext cx="782638" cy="496887"/>
            <a:chOff x="14696176" y="385740"/>
            <a:chExt cx="785818" cy="500066"/>
          </a:xfrm>
        </p:grpSpPr>
        <p:sp>
          <p:nvSpPr>
            <p:cNvPr id="9" name="矩形 15"/>
            <p:cNvSpPr/>
            <p:nvPr/>
          </p:nvSpPr>
          <p:spPr>
            <a:xfrm>
              <a:off x="14839632" y="385740"/>
              <a:ext cx="64236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algn="l" defTabSz="91440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7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16"/>
            <p:cNvSpPr/>
            <p:nvPr/>
          </p:nvSpPr>
          <p:spPr>
            <a:xfrm>
              <a:off x="14696176" y="385740"/>
              <a:ext cx="7172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algn="l" defTabSz="91440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7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5377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513" y="1089025"/>
            <a:ext cx="12303125" cy="273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文本框 43"/>
          <p:cNvSpPr txBox="1"/>
          <p:nvPr/>
        </p:nvSpPr>
        <p:spPr>
          <a:xfrm>
            <a:off x="11288395" y="360680"/>
            <a:ext cx="394462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学科与专业</a:t>
            </a:r>
            <a:endParaRPr 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+mn-ea"/>
              </a:rPr>
              <a:t>Дисциплины и специальности</a:t>
            </a:r>
            <a:endParaRPr lang="en-US" alt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Disciplines and majors</a:t>
            </a:r>
            <a:r>
              <a:rPr lang="en-US" altLang="en-US" sz="1800" b="0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endParaRPr kumimoji="0" lang="en-US" altLang="en-US" sz="1800" b="0" i="0" u="none" strike="noStrike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20" grpId="2" animBg="1"/>
      <p:bldP spid="20" grpId="3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60400" y="1368425"/>
            <a:ext cx="15341600" cy="2030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00000"/>
              </a:lnSpc>
              <a:buClrTx/>
              <a:buSzTx/>
              <a:buFont typeface="Wingdings" panose="05000000000000000000" charset="0"/>
              <a:buChar char="u"/>
              <a:defRPr/>
            </a:pPr>
            <a:r>
              <a:rPr lang="en-US" sz="1800" b="1" i="0" u="none" strike="noStrike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与韩国、美国、日本、德国等25个国家和地区的高等教育、医疗卫生和科研机构建立了长期交流合作关系</a:t>
            </a:r>
            <a:endParaRPr lang="en-US" sz="1800" b="1" i="0" u="none" strike="noStrike" dirty="0"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buClrTx/>
              <a:buSzTx/>
              <a:buFont typeface="Wingdings" panose="05000000000000000000" charset="0"/>
              <a:buChar char="u"/>
              <a:defRPr/>
            </a:pP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Установил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долгосрочные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отношения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обмена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и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сотрудничества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с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высшими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учебными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заведениями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медицинскими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учреждениями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и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службами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здравоохранения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, а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также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научно-исследовательскими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институтами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в 25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странах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и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регионах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таких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как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Южная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Корея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, США,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Япония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и </a:t>
            </a:r>
            <a:r>
              <a:rPr lang="en-US" altLang="en-US" sz="1800" b="1" i="0" u="none" strike="noStrike" dirty="0" err="1">
                <a:ea typeface="Times New Roman" panose="02020603050405020304"/>
                <a:cs typeface="Arial" panose="020B0604020202020204" pitchFamily="34" charset="0"/>
                <a:sym typeface="+mn-ea"/>
              </a:rPr>
              <a:t>Германия</a:t>
            </a:r>
            <a:r>
              <a:rPr lang="en-US" altLang="en-US" sz="1800" b="1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и т. д.</a:t>
            </a:r>
            <a:r>
              <a:rPr lang="en-US" altLang="en-US" sz="1800" b="0" i="0" u="none" strike="noStrike" dirty="0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endParaRPr lang="en-US" altLang="en-US" sz="1800" b="0" i="0" u="none" strike="noStrike" dirty="0">
              <a:ea typeface="Times New Roman" panose="02020603050405020304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buClrTx/>
              <a:buSzTx/>
              <a:buFont typeface="Wingdings" panose="05000000000000000000" charset="0"/>
              <a:buChar char="u"/>
              <a:defRPr/>
            </a:pPr>
            <a:r>
              <a:rPr lang="en-US" sz="1800" b="1" i="0" u="none" strike="noStrike" dirty="0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It has established long-term relationship with universities, scientific research institutes and medical units in  25 countries and regions including </a:t>
            </a:r>
            <a:r>
              <a:rPr lang="en-US" sz="1800" b="1" i="0" u="none" strike="noStrike" dirty="0" err="1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Korea,U.S.A</a:t>
            </a:r>
            <a:r>
              <a:rPr lang="en-US" sz="1800" b="1" i="0" u="none" strike="noStrike" dirty="0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, Japan, Germany and so on.</a:t>
            </a:r>
            <a:br>
              <a:rPr lang="en-US" sz="1800" b="0" i="0" u="none" strike="noStrike" dirty="0">
                <a:solidFill>
                  <a:schemeClr val="tx1"/>
                </a:solidFill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</a:br>
            <a:endParaRPr kumimoji="0" lang="en-US" altLang="en-US" sz="1800" b="0" i="0" u="none" strike="noStrike" kern="1200" cap="none" spc="0" normalizeH="0" baseline="0" noProof="1">
              <a:solidFill>
                <a:schemeClr val="tx1"/>
              </a:solidFill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9" name="图片 16" descr="896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0963" y="3429000"/>
            <a:ext cx="11447462" cy="603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563" y="5184775"/>
            <a:ext cx="322262" cy="34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25" y="5791200"/>
            <a:ext cx="322263" cy="34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488" y="6904038"/>
            <a:ext cx="322262" cy="34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0" y="5927725"/>
            <a:ext cx="323850" cy="34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788" y="5668963"/>
            <a:ext cx="322262" cy="34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538" y="4822825"/>
            <a:ext cx="322262" cy="34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5548313"/>
            <a:ext cx="322263" cy="34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725" y="5791200"/>
            <a:ext cx="322263" cy="34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25" y="6396038"/>
            <a:ext cx="323850" cy="34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438" y="5427663"/>
            <a:ext cx="323850" cy="34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175" y="4954588"/>
            <a:ext cx="322263" cy="34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450" y="6516688"/>
            <a:ext cx="323850" cy="34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4954588"/>
            <a:ext cx="322263" cy="34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788" y="5083175"/>
            <a:ext cx="322262" cy="34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263" y="5446713"/>
            <a:ext cx="322262" cy="344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五角星 38"/>
          <p:cNvSpPr/>
          <p:nvPr/>
        </p:nvSpPr>
        <p:spPr>
          <a:xfrm>
            <a:off x="6918863" y="4831238"/>
            <a:ext cx="457386" cy="488006"/>
          </a:xfrm>
          <a:prstGeom prst="star5">
            <a:avLst/>
          </a:prstGeom>
          <a:solidFill>
            <a:srgbClr val="C00000">
              <a:alpha val="95000"/>
            </a:srgb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2" name="组合 42"/>
          <p:cNvGrpSpPr/>
          <p:nvPr/>
        </p:nvGrpSpPr>
        <p:grpSpPr>
          <a:xfrm>
            <a:off x="2113915" y="4461510"/>
            <a:ext cx="9642475" cy="3084664"/>
            <a:chOff x="642910" y="3857628"/>
            <a:chExt cx="6072230" cy="1821457"/>
          </a:xfrm>
        </p:grpSpPr>
        <p:grpSp>
          <p:nvGrpSpPr>
            <p:cNvPr id="16415" name="组合 40"/>
            <p:cNvGrpSpPr/>
            <p:nvPr/>
          </p:nvGrpSpPr>
          <p:grpSpPr>
            <a:xfrm>
              <a:off x="642910" y="3857628"/>
              <a:ext cx="6072230" cy="1821457"/>
              <a:chOff x="642910" y="3857628"/>
              <a:chExt cx="6072230" cy="1821457"/>
            </a:xfrm>
          </p:grpSpPr>
          <p:sp>
            <p:nvSpPr>
              <p:cNvPr id="16417" name="TextBox 26"/>
              <p:cNvSpPr txBox="1"/>
              <p:nvPr/>
            </p:nvSpPr>
            <p:spPr>
              <a:xfrm>
                <a:off x="2214546" y="3857628"/>
                <a:ext cx="1071570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巴基斯坦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Пакистан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18" name="TextBox 27"/>
              <p:cNvSpPr txBox="1"/>
              <p:nvPr/>
            </p:nvSpPr>
            <p:spPr>
              <a:xfrm>
                <a:off x="2786050" y="4621421"/>
                <a:ext cx="785818" cy="3445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</a:pPr>
                <a:r>
                  <a:rPr lang="en-US" sz="16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印度</a:t>
                </a:r>
                <a:br>
                  <a:rPr lang="en-US" sz="16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6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Индия</a:t>
                </a:r>
                <a:r>
                  <a:rPr lang="en-US" altLang="en-US" sz="16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6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19" name="TextBox 28"/>
              <p:cNvSpPr txBox="1"/>
              <p:nvPr/>
            </p:nvSpPr>
            <p:spPr>
              <a:xfrm>
                <a:off x="3071802" y="4335669"/>
                <a:ext cx="1071570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孟加拉国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Бангладеш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20" name="TextBox 29"/>
              <p:cNvSpPr txBox="1"/>
              <p:nvPr/>
            </p:nvSpPr>
            <p:spPr>
              <a:xfrm>
                <a:off x="3714744" y="4500570"/>
                <a:ext cx="1071570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马来西亚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Малайзия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21" name="TextBox 30"/>
              <p:cNvSpPr txBox="1"/>
              <p:nvPr/>
            </p:nvSpPr>
            <p:spPr>
              <a:xfrm>
                <a:off x="2214546" y="4192793"/>
                <a:ext cx="1071570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阿富汗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Афганистан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22" name="TextBox 31"/>
              <p:cNvSpPr txBox="1"/>
              <p:nvPr/>
            </p:nvSpPr>
            <p:spPr>
              <a:xfrm>
                <a:off x="2908250" y="3966366"/>
                <a:ext cx="793769" cy="2508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no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尼泊尔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Непал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23" name="TextBox 32"/>
              <p:cNvSpPr txBox="1"/>
              <p:nvPr/>
            </p:nvSpPr>
            <p:spPr>
              <a:xfrm>
                <a:off x="3714744" y="5407239"/>
                <a:ext cx="1071570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澳大利亚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Австралия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24" name="TextBox 33"/>
              <p:cNvSpPr txBox="1"/>
              <p:nvPr/>
            </p:nvSpPr>
            <p:spPr>
              <a:xfrm>
                <a:off x="5643570" y="3857628"/>
                <a:ext cx="1071570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美国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США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25" name="TextBox 34"/>
              <p:cNvSpPr txBox="1"/>
              <p:nvPr/>
            </p:nvSpPr>
            <p:spPr>
              <a:xfrm>
                <a:off x="1714480" y="4835735"/>
                <a:ext cx="1071570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布隆迪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Бурунди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26" name="TextBox 35"/>
              <p:cNvSpPr txBox="1"/>
              <p:nvPr/>
            </p:nvSpPr>
            <p:spPr>
              <a:xfrm>
                <a:off x="1000100" y="4214818"/>
                <a:ext cx="1071570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尼日利亚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Нигерия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27" name="TextBox 36"/>
              <p:cNvSpPr txBox="1"/>
              <p:nvPr/>
            </p:nvSpPr>
            <p:spPr>
              <a:xfrm>
                <a:off x="642910" y="5090710"/>
                <a:ext cx="1071570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纳米比亚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Намибия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28" name="TextBox 37"/>
              <p:cNvSpPr txBox="1"/>
              <p:nvPr/>
            </p:nvSpPr>
            <p:spPr>
              <a:xfrm>
                <a:off x="1746886" y="5263584"/>
                <a:ext cx="1071570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津巴布韦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Зимбабве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29" name="TextBox 38"/>
              <p:cNvSpPr txBox="1"/>
              <p:nvPr/>
            </p:nvSpPr>
            <p:spPr>
              <a:xfrm>
                <a:off x="1000100" y="4764297"/>
                <a:ext cx="1071570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喀麦隆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Камерун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  <p:sp>
            <p:nvSpPr>
              <p:cNvPr id="16430" name="TextBox 39"/>
              <p:cNvSpPr txBox="1"/>
              <p:nvPr/>
            </p:nvSpPr>
            <p:spPr>
              <a:xfrm>
                <a:off x="2214546" y="4692859"/>
                <a:ext cx="857256" cy="2718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  <a:t>索马里</a:t>
                </a:r>
                <a:br>
                  <a:rPr lang="en-US" sz="1200" b="1" i="0" u="none" strike="noStrike">
                    <a:solidFill>
                      <a:srgbClr val="0099FF"/>
                    </a:solidFill>
                    <a:ea typeface="华文楷体" panose="02010600040101010101" pitchFamily="2" charset="-122"/>
                    <a:cs typeface="Arial" panose="020B0604020202020204" pitchFamily="34" charset="0"/>
                  </a:rPr>
                </a:br>
                <a:r>
                  <a:rPr lang="en-US" altLang="en-US" sz="1200" b="1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Сомали</a:t>
                </a:r>
                <a:r>
                  <a:rPr lang="en-US" altLang="en-US" sz="1200" b="0" i="0" u="none" strike="noStrike">
                    <a:solidFill>
                      <a:srgbClr val="0099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 </a:t>
                </a:r>
                <a:endParaRPr lang="en-US" altLang="en-US" sz="1200" b="0" i="0" u="none" strike="noStrike" dirty="0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416" name="TextBox 41"/>
            <p:cNvSpPr txBox="1"/>
            <p:nvPr/>
          </p:nvSpPr>
          <p:spPr>
            <a:xfrm>
              <a:off x="785786" y="4572008"/>
              <a:ext cx="1071570" cy="27184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</a:pPr>
              <a:r>
                <a:rPr lang="en-US" sz="1200" b="1" i="0" u="none" strike="noStrike">
                  <a:solidFill>
                    <a:srgbClr val="0099FF"/>
                  </a:solidFill>
                  <a:ea typeface="华文楷体" panose="02010600040101010101" pitchFamily="2" charset="-122"/>
                  <a:cs typeface="Arial" panose="020B0604020202020204" pitchFamily="34" charset="0"/>
                </a:rPr>
                <a:t>加纳</a:t>
              </a:r>
              <a:br>
                <a:rPr lang="en-US" sz="1200" b="1" i="0" u="none" strike="noStrike">
                  <a:solidFill>
                    <a:srgbClr val="0099FF"/>
                  </a:solidFill>
                  <a:ea typeface="华文楷体" panose="02010600040101010101" pitchFamily="2" charset="-122"/>
                  <a:cs typeface="Arial" panose="020B0604020202020204" pitchFamily="34" charset="0"/>
                </a:rPr>
              </a:br>
              <a:r>
                <a:rPr lang="en-US" altLang="en-US" sz="1200" b="1" i="0" u="none" strike="noStrike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rPr>
                <a:t>Гана</a:t>
              </a:r>
              <a:r>
                <a:rPr lang="en-US" altLang="en-US" sz="1200" b="0" i="0" u="none" strike="noStrike">
                  <a:solidFill>
                    <a:srgbClr val="0099FF"/>
                  </a:solidFill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lang="en-US" altLang="en-US" sz="1200" b="0" i="0" u="none" strike="noStrike" dirty="0">
                <a:solidFill>
                  <a:srgbClr val="0099FF"/>
                </a:solidFill>
                <a:ea typeface="Times New Roman" panose="02020603050405020304"/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5567680" y="4013835"/>
            <a:ext cx="3014980" cy="9804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200" b="1" i="0" u="none" strike="noStrike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西南医科大学SWMU</a:t>
            </a:r>
            <a:br>
              <a:rPr lang="en-US" sz="1200" b="1" i="0" u="none" strike="noStrike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200" b="1" i="0" u="none" strike="noStrike">
                <a:solidFill>
                  <a:srgbClr val="C00000"/>
                </a:solidFill>
                <a:ea typeface="Times New Roman" panose="02020603050405020304"/>
                <a:cs typeface="Arial" panose="020B0604020202020204" pitchFamily="34" charset="0"/>
              </a:rPr>
              <a:t>Юго-западный медицинский университет (SWMU)</a:t>
            </a:r>
            <a:r>
              <a:rPr lang="en-US" altLang="en-US" sz="1200" b="0" i="0" u="none" strike="noStrike">
                <a:solidFill>
                  <a:srgbClr val="C00000"/>
                </a:solidFill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en-US" sz="1200" b="0" i="0" u="none" strike="noStrike" dirty="0">
              <a:solidFill>
                <a:srgbClr val="C00000"/>
              </a:solidFill>
              <a:ea typeface="Times New Roman" panose="02020603050405020304"/>
              <a:cs typeface="Arial" panose="020B0604020202020204" pitchFamily="34" charset="0"/>
            </a:endParaRPr>
          </a:p>
        </p:txBody>
      </p:sp>
      <p:pic>
        <p:nvPicPr>
          <p:cNvPr id="16408" name="组合 1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1089025"/>
            <a:ext cx="12303125" cy="273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409" name="组合 17"/>
          <p:cNvGrpSpPr/>
          <p:nvPr/>
        </p:nvGrpSpPr>
        <p:grpSpPr>
          <a:xfrm>
            <a:off x="15160625" y="452438"/>
            <a:ext cx="782638" cy="496887"/>
            <a:chOff x="14696176" y="385740"/>
            <a:chExt cx="785818" cy="500066"/>
          </a:xfrm>
        </p:grpSpPr>
        <p:sp>
          <p:nvSpPr>
            <p:cNvPr id="5124" name="矩形 15"/>
            <p:cNvSpPr/>
            <p:nvPr/>
          </p:nvSpPr>
          <p:spPr>
            <a:xfrm>
              <a:off x="14839632" y="385740"/>
              <a:ext cx="64236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25" name="矩形 16"/>
            <p:cNvSpPr/>
            <p:nvPr/>
          </p:nvSpPr>
          <p:spPr>
            <a:xfrm>
              <a:off x="14696176" y="385740"/>
              <a:ext cx="7172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3" name="文本框 3"/>
          <p:cNvSpPr txBox="1"/>
          <p:nvPr/>
        </p:nvSpPr>
        <p:spPr>
          <a:xfrm>
            <a:off x="8353425" y="246380"/>
            <a:ext cx="7802880" cy="153860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0" defTabSz="914400" eaLnBrk="1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国内外交流合作</a:t>
            </a:r>
            <a:b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r>
              <a:rPr lang="en-US" alt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+mn-ea"/>
              </a:rPr>
              <a:t>Международные и национальные обмены и сотрудничество</a:t>
            </a:r>
            <a:r>
              <a:rPr lang="en-US" altLang="en-US" sz="1800" b="0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endParaRPr kumimoji="0" lang="en-US" altLang="zh-CN" sz="1800" b="1" kern="1200" cap="none" spc="0" normalizeH="0" baseline="0" noProof="1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International and national exchanges and cooperation </a:t>
            </a:r>
            <a:b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</a:br>
            <a:endParaRPr kumimoji="0" lang="en-US" altLang="en-US" sz="1800" b="1" i="0" u="none" strike="noStrike" kern="1200" cap="none" spc="0" normalizeH="0" baseline="0" noProof="1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3" name="TextBox 33"/>
          <p:cNvSpPr txBox="1"/>
          <p:nvPr/>
        </p:nvSpPr>
        <p:spPr>
          <a:xfrm>
            <a:off x="7537450" y="4408488"/>
            <a:ext cx="1701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200" b="1" i="0" u="none" strike="noStrike">
                <a:solidFill>
                  <a:srgbClr val="0099FF"/>
                </a:solidFill>
                <a:ea typeface="华文楷体" panose="02010600040101010101" pitchFamily="2" charset="-122"/>
                <a:cs typeface="Arial" panose="020B0604020202020204" pitchFamily="34" charset="0"/>
              </a:rPr>
              <a:t>韩国</a:t>
            </a:r>
            <a:br>
              <a:rPr lang="en-US" sz="1200" b="1" i="0" u="none" strike="noStrike">
                <a:solidFill>
                  <a:srgbClr val="0099FF"/>
                </a:solidFill>
                <a:ea typeface="华文楷体" panose="02010600040101010101" pitchFamily="2" charset="-122"/>
                <a:cs typeface="Arial" panose="020B0604020202020204" pitchFamily="34" charset="0"/>
              </a:rPr>
            </a:br>
            <a:r>
              <a:rPr lang="en-US" altLang="en-US" sz="1200" b="1" i="0" u="none" strike="noStrike">
                <a:solidFill>
                  <a:srgbClr val="0099FF"/>
                </a:solidFill>
                <a:ea typeface="Times New Roman" panose="02020603050405020304"/>
                <a:cs typeface="Arial" panose="020B0604020202020204" pitchFamily="34" charset="0"/>
              </a:rPr>
              <a:t>Южная Корея</a:t>
            </a:r>
            <a:r>
              <a:rPr lang="en-US" altLang="en-US" sz="1200" b="0" i="0" u="none" strike="noStrike">
                <a:solidFill>
                  <a:srgbClr val="0099FF"/>
                </a:solidFill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en-US" sz="1200" b="0" i="0" u="none" strike="noStrike" dirty="0">
              <a:solidFill>
                <a:srgbClr val="0099FF"/>
              </a:solidFill>
              <a:ea typeface="Times New Roman" panose="02020603050405020304"/>
              <a:cs typeface="Arial" panose="020B0604020202020204" pitchFamily="34" charset="0"/>
            </a:endParaRPr>
          </a:p>
        </p:txBody>
      </p:sp>
      <p:pic>
        <p:nvPicPr>
          <p:cNvPr id="44" name="图片 35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675" y="4789488"/>
            <a:ext cx="322263" cy="342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7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1119188"/>
            <a:ext cx="12361863" cy="2746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35" name="组合 17"/>
          <p:cNvGrpSpPr/>
          <p:nvPr/>
        </p:nvGrpSpPr>
        <p:grpSpPr>
          <a:xfrm>
            <a:off x="15193963" y="431800"/>
            <a:ext cx="785812" cy="500063"/>
            <a:chOff x="14696176" y="385740"/>
            <a:chExt cx="785818" cy="500066"/>
          </a:xfrm>
        </p:grpSpPr>
        <p:sp>
          <p:nvSpPr>
            <p:cNvPr id="18450" name="矩形 15"/>
            <p:cNvSpPr/>
            <p:nvPr/>
          </p:nvSpPr>
          <p:spPr>
            <a:xfrm>
              <a:off x="14839052" y="385740"/>
              <a:ext cx="64294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900" i="1" dirty="0">
                <a:cs typeface="Arial" panose="020B0604020202020204" pitchFamily="34" charset="0"/>
              </a:endParaRPr>
            </a:p>
          </p:txBody>
        </p:sp>
        <p:sp>
          <p:nvSpPr>
            <p:cNvPr id="18451" name="矩形 16"/>
            <p:cNvSpPr/>
            <p:nvPr/>
          </p:nvSpPr>
          <p:spPr>
            <a:xfrm>
              <a:off x="14696176" y="385740"/>
              <a:ext cx="7143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900" i="1" dirty="0">
                <a:cs typeface="Arial" panose="020B0604020202020204" pitchFamily="34" charset="0"/>
              </a:endParaRPr>
            </a:p>
          </p:txBody>
        </p:sp>
      </p:grpSp>
      <p:pic>
        <p:nvPicPr>
          <p:cNvPr id="31" name="图片 30" descr="长江经济带.png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150" y="5407025"/>
            <a:ext cx="6883400" cy="339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 descr="辐射川滇黔渝圆形图透明.png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250" y="4273550"/>
            <a:ext cx="5357813" cy="6599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图片 2" descr="3"/>
          <p:cNvPicPr/>
          <p:nvPr/>
        </p:nvPicPr>
        <p:blipFill>
          <a:blip r:embed="rId4"/>
          <a:stretch>
            <a:fillRect/>
          </a:stretch>
        </p:blipFill>
        <p:spPr>
          <a:xfrm>
            <a:off x="1241425" y="3222625"/>
            <a:ext cx="2879725" cy="2160588"/>
          </a:xfrm>
          <a:prstGeom prst="rect">
            <a:avLst/>
          </a:prstGeom>
          <a:noFill/>
          <a:ln w="12700" cap="flat" cmpd="sng">
            <a:solidFill>
              <a:srgbClr val="C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39" name="图片 3" descr="2"/>
          <p:cNvPicPr/>
          <p:nvPr/>
        </p:nvPicPr>
        <p:blipFill>
          <a:blip r:embed="rId5"/>
          <a:stretch>
            <a:fillRect/>
          </a:stretch>
        </p:blipFill>
        <p:spPr>
          <a:xfrm>
            <a:off x="4103688" y="3238500"/>
            <a:ext cx="2879725" cy="2159000"/>
          </a:xfrm>
          <a:prstGeom prst="rect">
            <a:avLst/>
          </a:prstGeom>
          <a:noFill/>
          <a:ln w="12700" cap="flat" cmpd="sng">
            <a:solidFill>
              <a:srgbClr val="C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40" name="图片 5" descr="11"/>
          <p:cNvPicPr/>
          <p:nvPr/>
        </p:nvPicPr>
        <p:blipFill>
          <a:blip r:embed="rId6"/>
          <a:stretch>
            <a:fillRect/>
          </a:stretch>
        </p:blipFill>
        <p:spPr>
          <a:xfrm>
            <a:off x="9932988" y="5473700"/>
            <a:ext cx="2879725" cy="2225675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41" name="图片 6" descr="12"/>
          <p:cNvPicPr/>
          <p:nvPr/>
        </p:nvPicPr>
        <p:blipFill>
          <a:blip r:embed="rId7"/>
          <a:stretch>
            <a:fillRect/>
          </a:stretch>
        </p:blipFill>
        <p:spPr>
          <a:xfrm>
            <a:off x="12844463" y="3270250"/>
            <a:ext cx="2879725" cy="21590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42" name="图片 7" descr="14"/>
          <p:cNvPicPr/>
          <p:nvPr/>
        </p:nvPicPr>
        <p:blipFill>
          <a:blip r:embed="rId8"/>
          <a:stretch>
            <a:fillRect/>
          </a:stretch>
        </p:blipFill>
        <p:spPr>
          <a:xfrm>
            <a:off x="1241425" y="5386388"/>
            <a:ext cx="2879725" cy="21590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43" name="图片 8" descr="55"/>
          <p:cNvPicPr/>
          <p:nvPr/>
        </p:nvPicPr>
        <p:blipFill>
          <a:blip r:embed="rId9"/>
          <a:stretch>
            <a:fillRect/>
          </a:stretch>
        </p:blipFill>
        <p:spPr>
          <a:xfrm>
            <a:off x="4121150" y="5429250"/>
            <a:ext cx="2879725" cy="2160588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44" name="图片 9" descr="66"/>
          <p:cNvPicPr/>
          <p:nvPr/>
        </p:nvPicPr>
        <p:blipFill>
          <a:blip r:embed="rId10"/>
          <a:stretch>
            <a:fillRect/>
          </a:stretch>
        </p:blipFill>
        <p:spPr>
          <a:xfrm>
            <a:off x="7116763" y="5399088"/>
            <a:ext cx="2879725" cy="2224087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45" name="图片 10" descr="77"/>
          <p:cNvPicPr/>
          <p:nvPr/>
        </p:nvPicPr>
        <p:blipFill>
          <a:blip r:embed="rId11"/>
          <a:stretch>
            <a:fillRect/>
          </a:stretch>
        </p:blipFill>
        <p:spPr>
          <a:xfrm>
            <a:off x="9948863" y="3265488"/>
            <a:ext cx="2879725" cy="2160587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46" name="图片 11" descr="88"/>
          <p:cNvPicPr/>
          <p:nvPr/>
        </p:nvPicPr>
        <p:blipFill>
          <a:blip r:embed="rId12"/>
          <a:stretch>
            <a:fillRect/>
          </a:stretch>
        </p:blipFill>
        <p:spPr>
          <a:xfrm>
            <a:off x="12844463" y="5462588"/>
            <a:ext cx="2879725" cy="21590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447" name="文本框 13"/>
          <p:cNvSpPr txBox="1"/>
          <p:nvPr/>
        </p:nvSpPr>
        <p:spPr>
          <a:xfrm>
            <a:off x="504825" y="1381125"/>
            <a:ext cx="15071090" cy="15716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Char char="u"/>
            </a:pPr>
            <a:r>
              <a:rPr lang="en-US" sz="18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与多个国家和地区联合培养博士研究生、开展互访、教师培训、学生交流和科研合作</a:t>
            </a:r>
            <a:endParaRPr lang="en-US" sz="1800" b="1" i="0" u="none" strike="noStrike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en-US" altLang="en-US" sz="1800" b="1" i="0" u="none" strike="noStrike">
                <a:ea typeface="Times New Roman" panose="02020603050405020304"/>
                <a:cs typeface="Arial" panose="020B0604020202020204" pitchFamily="34" charset="0"/>
              </a:rPr>
              <a:t>Совместное обучение докторантов, взаимные визиты, подготовка преподавателей, программа студенческого обмена и научно-исследовательское сотрудничество с рядом стран и регионов.</a:t>
            </a:r>
            <a:r>
              <a:rPr lang="en-US" altLang="en-US" sz="1800" b="1" i="0" u="none" strike="noStrike"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endParaRPr lang="en-US" altLang="en-US" sz="1800" b="1" i="0" u="none" strike="noStrike">
              <a:ea typeface="Times New Roman" panose="02020603050405020304"/>
              <a:cs typeface="Arial" panose="020B0604020202020204" pitchFamily="34" charset="0"/>
              <a:sym typeface="+mn-ea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en-US" sz="1800" b="1" i="0" u="none" strike="noStrike">
                <a:cs typeface="Arial" panose="020B0604020202020204" pitchFamily="34" charset="0"/>
              </a:rPr>
              <a:t> Joint program in PHD, mutual exchange visits, teacher training, students exchange program, and scientific research with numbers of countries and areas.</a:t>
            </a:r>
            <a:br>
              <a:rPr lang="en-US" sz="1800" b="1" i="0" u="none" strike="noStrike">
                <a:cs typeface="Arial" panose="020B0604020202020204" pitchFamily="34" charset="0"/>
              </a:rPr>
            </a:br>
            <a:endParaRPr lang="en-US" altLang="en-US" sz="1800" b="1" i="0" u="none" strike="noStrike" dirty="0"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8209280" y="431800"/>
            <a:ext cx="712914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国内外交流合作</a:t>
            </a:r>
            <a:b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</a:br>
            <a:r>
              <a:rPr lang="en-US" alt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+mn-ea"/>
              </a:rPr>
              <a:t>Международные и национальные обмены и сотрудничество</a:t>
            </a:r>
            <a:r>
              <a:rPr lang="en-US" altLang="en-US" sz="1800" b="0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endParaRPr kumimoji="0" lang="en-US" altLang="zh-CN" sz="1800" b="1" kern="1200" cap="none" spc="0" normalizeH="0" baseline="0" noProof="1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International and national exchanges and cooperation </a:t>
            </a:r>
            <a:b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</a:br>
            <a:endParaRPr kumimoji="0" lang="en-US" altLang="en-US" sz="1800" b="1" i="0" u="none" strike="noStrike" kern="1200" cap="none" spc="0" normalizeH="0" baseline="0" noProof="1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8449" name="Picture 2" descr="http://news.swmu.edu.cn/__local/4/50/83/0F4CF376B400E7652D23271F61A_48E03DCC_596BC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4688" y="3263900"/>
            <a:ext cx="2908300" cy="2111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1071563"/>
            <a:ext cx="12361863" cy="2746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59" name="组合 17"/>
          <p:cNvGrpSpPr/>
          <p:nvPr/>
        </p:nvGrpSpPr>
        <p:grpSpPr>
          <a:xfrm>
            <a:off x="15193963" y="431800"/>
            <a:ext cx="785812" cy="500063"/>
            <a:chOff x="14696176" y="385740"/>
            <a:chExt cx="785818" cy="500066"/>
          </a:xfrm>
        </p:grpSpPr>
        <p:sp>
          <p:nvSpPr>
            <p:cNvPr id="19471" name="矩形 15"/>
            <p:cNvSpPr/>
            <p:nvPr/>
          </p:nvSpPr>
          <p:spPr>
            <a:xfrm>
              <a:off x="14839052" y="385740"/>
              <a:ext cx="64294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1200" i="1" dirty="0">
                <a:cs typeface="Arial" panose="020B0604020202020204" pitchFamily="34" charset="0"/>
              </a:endParaRPr>
            </a:p>
          </p:txBody>
        </p:sp>
        <p:sp>
          <p:nvSpPr>
            <p:cNvPr id="19472" name="矩形 16"/>
            <p:cNvSpPr/>
            <p:nvPr/>
          </p:nvSpPr>
          <p:spPr>
            <a:xfrm>
              <a:off x="14696176" y="385740"/>
              <a:ext cx="7143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1200" i="1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28955" y="1512570"/>
            <a:ext cx="15608935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sz="1800" b="0" i="0" u="none" strike="noStrike">
                <a:ln>
                  <a:noFill/>
                </a:ln>
                <a:solidFill>
                  <a:schemeClr val="tx1"/>
                </a:solidFill>
                <a:effectLst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1800" b="1" i="0" u="none" strike="noStrike">
                <a:ln>
                  <a:noFill/>
                </a:ln>
                <a:solidFill>
                  <a:schemeClr val="tx1"/>
                </a:solidFill>
                <a:effectLst/>
                <a:ea typeface="微软雅黑" panose="020B0503020204020204" pitchFamily="34" charset="-122"/>
                <a:cs typeface="Arial" panose="020B0604020202020204" pitchFamily="34" charset="0"/>
              </a:rPr>
              <a:t>学校有5所附属直属医院</a:t>
            </a:r>
            <a:endParaRPr lang="en-US" sz="1800" b="1" i="0" u="none" strike="noStrike">
              <a:ln>
                <a:noFill/>
              </a:ln>
              <a:solidFill>
                <a:schemeClr val="tx1"/>
              </a:solidFill>
              <a:effectLst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altLang="en-US" sz="1800" b="1" i="0" u="none" strike="noStrike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/>
                <a:cs typeface="Arial" panose="020B0604020202020204" pitchFamily="34" charset="0"/>
              </a:rPr>
              <a:t>Имеются 5 больниц, непосредственно подчиненные SWMU</a:t>
            </a:r>
            <a:r>
              <a:rPr lang="en-US" altLang="en-US" sz="1800" b="0" i="0" u="none" strike="noStrike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en-US" sz="1800" b="0" i="0" u="none" strike="noStrike">
              <a:ln>
                <a:noFill/>
              </a:ln>
              <a:solidFill>
                <a:schemeClr val="tx1"/>
              </a:solidFill>
              <a:effectLst/>
              <a:ea typeface="Times New Roman" panose="02020603050405020304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sz="1800" b="1" i="0" u="none" strike="noStrike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The university has 5 directly affiliated hospitals. </a:t>
            </a:r>
            <a:br>
              <a:rPr lang="en-US" sz="1800" b="1" i="0" u="none" strike="noStrike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kumimoji="0" lang="en-US" altLang="zh-CN" sz="1800" b="1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461" name="Text Box 13"/>
          <p:cNvSpPr/>
          <p:nvPr/>
        </p:nvSpPr>
        <p:spPr>
          <a:xfrm>
            <a:off x="6059488" y="6910388"/>
            <a:ext cx="3838575" cy="7016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8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8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sp>
        <p:nvSpPr>
          <p:cNvPr id="19462" name="Text Box 16"/>
          <p:cNvSpPr/>
          <p:nvPr/>
        </p:nvSpPr>
        <p:spPr>
          <a:xfrm>
            <a:off x="10479088" y="6978650"/>
            <a:ext cx="4572000" cy="709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8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8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grpSp>
        <p:nvGrpSpPr>
          <p:cNvPr id="3" name="组合 32"/>
          <p:cNvGrpSpPr/>
          <p:nvPr/>
        </p:nvGrpSpPr>
        <p:grpSpPr>
          <a:xfrm>
            <a:off x="889318" y="2916238"/>
            <a:ext cx="14161770" cy="4416425"/>
            <a:chOff x="1191687" y="2481050"/>
            <a:chExt cx="14161869" cy="4414143"/>
          </a:xfrm>
        </p:grpSpPr>
        <p:sp>
          <p:nvSpPr>
            <p:cNvPr id="38" name="TextBox 48"/>
            <p:cNvSpPr>
              <a:spLocks noChangeArrowheads="1"/>
            </p:cNvSpPr>
            <p:nvPr/>
          </p:nvSpPr>
          <p:spPr bwMode="auto">
            <a:xfrm>
              <a:off x="6546044" y="2552133"/>
              <a:ext cx="3879242" cy="13213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  <a:t>附属第二医院</a:t>
              </a:r>
              <a:b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</a:br>
              <a:r>
                <a:rPr lang="en-US" alt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anose="02020603050405020304"/>
                  <a:cs typeface="Arial" panose="020B0604020202020204" pitchFamily="34" charset="0"/>
                  <a:sym typeface="黑体" panose="02010609060101010101" pitchFamily="49" charset="-122"/>
                </a:rPr>
                <a:t>Вторая больница при SWMU</a:t>
              </a:r>
              <a:r>
                <a:rPr lang="en-US" altLang="en-US" sz="1600" b="0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anose="02020603050405020304"/>
                  <a:cs typeface="Arial" panose="020B0604020202020204" pitchFamily="34" charset="0"/>
                  <a:sym typeface="黑体" panose="02010609060101010101" pitchFamily="49" charset="-122"/>
                </a:rPr>
                <a:t> </a:t>
              </a:r>
              <a:endParaRPr kumimoji="0" lang="en-US" altLang="zh-CN" sz="1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黑体" panose="02010609060101010101" pitchFamily="49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  <a:t>2nd affiliated hospital</a:t>
              </a:r>
              <a:b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</a:b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" name="TextBox 49"/>
            <p:cNvSpPr>
              <a:spLocks noChangeArrowheads="1"/>
            </p:cNvSpPr>
            <p:nvPr/>
          </p:nvSpPr>
          <p:spPr bwMode="auto">
            <a:xfrm>
              <a:off x="11447644" y="2481050"/>
              <a:ext cx="3687471" cy="13213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  <a:t>附属第三医院</a:t>
              </a:r>
              <a:b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</a:br>
              <a:r>
                <a:rPr lang="en-US" alt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anose="02020603050405020304"/>
                  <a:cs typeface="Arial" panose="020B0604020202020204" pitchFamily="34" charset="0"/>
                  <a:sym typeface="黑体" panose="02010609060101010101" pitchFamily="49" charset="-122"/>
                </a:rPr>
                <a:t>Третья больница при SWMU</a:t>
              </a:r>
              <a:r>
                <a:rPr lang="en-US" altLang="en-US" sz="1600" b="0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anose="02020603050405020304"/>
                  <a:cs typeface="Arial" panose="020B0604020202020204" pitchFamily="34" charset="0"/>
                  <a:sym typeface="黑体" panose="02010609060101010101" pitchFamily="49" charset="-122"/>
                </a:rPr>
                <a:t> </a:t>
              </a:r>
              <a:endParaRPr kumimoji="0" lang="en-US" altLang="zh-CN" sz="1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黑体" panose="02010609060101010101" pitchFamily="49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  <a:t>3rd  affiliated hospital</a:t>
              </a:r>
              <a:b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</a:b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TextBox 47"/>
            <p:cNvSpPr>
              <a:spLocks noChangeArrowheads="1"/>
            </p:cNvSpPr>
            <p:nvPr/>
          </p:nvSpPr>
          <p:spPr bwMode="auto">
            <a:xfrm>
              <a:off x="1191687" y="2552133"/>
              <a:ext cx="3920517" cy="10757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  <a:t>附属第一医院</a:t>
              </a:r>
              <a:b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</a:br>
              <a:r>
                <a:rPr lang="en-US" alt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anose="02020603050405020304"/>
                  <a:cs typeface="Arial" panose="020B0604020202020204" pitchFamily="34" charset="0"/>
                  <a:sym typeface="黑体" panose="02010609060101010101" pitchFamily="49" charset="-122"/>
                </a:rPr>
                <a:t>Первая больница при SWMU</a:t>
              </a:r>
              <a:r>
                <a:rPr lang="en-US" altLang="en-US" sz="1600" b="0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anose="02020603050405020304"/>
                  <a:cs typeface="Arial" panose="020B0604020202020204" pitchFamily="34" charset="0"/>
                  <a:sym typeface="黑体" panose="02010609060101010101" pitchFamily="49" charset="-122"/>
                </a:rPr>
                <a:t> </a:t>
              </a:r>
              <a:endParaRPr kumimoji="0" lang="en-US" altLang="zh-CN" sz="1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黑体" panose="02010609060101010101" pitchFamily="49" charset="-12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  <a:t>1</a:t>
              </a:r>
              <a:r>
                <a:rPr lang="en-US" sz="1600" b="1" i="0" u="none" strike="noStrike" baseline="30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  <a:t>st</a:t>
              </a:r>
              <a: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  <a:t> affiliated hospital</a:t>
              </a:r>
              <a:br>
                <a:rPr lang="en-US" sz="1600" b="1" i="0" u="none" strike="noStrike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  <a:cs typeface="Arial" panose="020B0604020202020204" pitchFamily="34" charset="0"/>
                  <a:sym typeface="黑体" panose="02010609060101010101" pitchFamily="49" charset="-122"/>
                </a:rPr>
              </a:br>
              <a:endParaRPr kumimoji="0" lang="en-US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黑体" panose="02010609060101010101" pitchFamily="49" charset="-122"/>
              </a:endParaRPr>
            </a:p>
          </p:txBody>
        </p:sp>
        <p:pic>
          <p:nvPicPr>
            <p:cNvPr id="19468" name="图片 25" descr="17.jpg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6104334" y="3537736"/>
              <a:ext cx="4320000" cy="3348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9" name="图片 27" descr="16.jpg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1033556" y="3538332"/>
              <a:ext cx="4320000" cy="33568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图片 31" descr="3、美丽的忠山院区.jpg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1208832" y="3537736"/>
              <a:ext cx="4320000" cy="33480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" name="文本框 3"/>
          <p:cNvSpPr txBox="1"/>
          <p:nvPr/>
        </p:nvSpPr>
        <p:spPr>
          <a:xfrm>
            <a:off x="12423140" y="322580"/>
            <a:ext cx="274764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服务地方 </a:t>
            </a:r>
            <a:endParaRPr 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alt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Служить местных</a:t>
            </a:r>
            <a:endParaRPr lang="en-US" alt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Serve for the local</a:t>
            </a:r>
            <a:r>
              <a:rPr lang="en-US" altLang="en-US" sz="1800" b="0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1071563"/>
            <a:ext cx="12361863" cy="2746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07" name="组合 17"/>
          <p:cNvGrpSpPr/>
          <p:nvPr/>
        </p:nvGrpSpPr>
        <p:grpSpPr>
          <a:xfrm>
            <a:off x="15193963" y="431800"/>
            <a:ext cx="785812" cy="500063"/>
            <a:chOff x="14696176" y="385740"/>
            <a:chExt cx="785818" cy="500066"/>
          </a:xfrm>
        </p:grpSpPr>
        <p:sp>
          <p:nvSpPr>
            <p:cNvPr id="21520" name="矩形 15"/>
            <p:cNvSpPr/>
            <p:nvPr/>
          </p:nvSpPr>
          <p:spPr>
            <a:xfrm>
              <a:off x="14839052" y="385740"/>
              <a:ext cx="64294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900" i="1" dirty="0">
                <a:cs typeface="Arial" panose="020B0604020202020204" pitchFamily="34" charset="0"/>
              </a:endParaRPr>
            </a:p>
          </p:txBody>
        </p:sp>
        <p:sp>
          <p:nvSpPr>
            <p:cNvPr id="21521" name="矩形 16"/>
            <p:cNvSpPr/>
            <p:nvPr/>
          </p:nvSpPr>
          <p:spPr>
            <a:xfrm>
              <a:off x="14696176" y="385740"/>
              <a:ext cx="7143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900" i="1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6730" y="1604645"/>
            <a:ext cx="14682470" cy="18662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defTabSz="914400" eaLnBrk="1" hangingPunct="1"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sz="1800" b="1" i="0" u="none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应对突发公共卫生事件、重大抢险救灾、援外医疗等方面成绩突出</a:t>
            </a:r>
            <a:endParaRPr lang="en-US" sz="1800" b="1" i="0" u="none" strike="noStrik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altLang="en-US" sz="1800" b="1" i="0" u="none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SWMU обладает выдающимися достижениями в области реагирования на чрезвычайные ситуации в области общественного здравоохранения, ликвидации последствий крупных стихийных бедствий, международную медицинскую помощь и т.д. </a:t>
            </a:r>
            <a:endParaRPr lang="en-US" altLang="en-US" sz="1800" b="1" i="0" u="none" strike="noStrik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  <a:p>
            <a:pPr marR="0" algn="l" defTabSz="914400" eaLnBrk="1" hangingPunct="1"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sz="1600" b="1" i="0" u="none" strike="noStrike">
                <a:ea typeface="宋体" panose="02010600030101010101" pitchFamily="2" charset="-122"/>
                <a:cs typeface="Arial" panose="020B0604020202020204" pitchFamily="34" charset="0"/>
              </a:rPr>
              <a:t>SWMU has outstanding achievements in handling public health emergencies, serious disasters, and international medical aid and so on.</a:t>
            </a:r>
            <a:br>
              <a:rPr lang="en-US" sz="1600" b="1" i="0" u="none" strike="noStrike">
                <a:ea typeface="宋体" panose="02010600030101010101" pitchFamily="2" charset="-122"/>
                <a:cs typeface="Arial" panose="020B0604020202020204" pitchFamily="34" charset="0"/>
              </a:rPr>
            </a:br>
            <a:endParaRPr kumimoji="0" lang="en-US" altLang="en-US" sz="1600" b="1" i="0" u="none" strike="noStrike" kern="1200" cap="none" spc="0" normalizeH="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509" name="Text Box 13"/>
          <p:cNvSpPr/>
          <p:nvPr/>
        </p:nvSpPr>
        <p:spPr>
          <a:xfrm>
            <a:off x="6202363" y="7197725"/>
            <a:ext cx="3838575" cy="7016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4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4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sp>
        <p:nvSpPr>
          <p:cNvPr id="21510" name="TextBox 34"/>
          <p:cNvSpPr txBox="1"/>
          <p:nvPr/>
        </p:nvSpPr>
        <p:spPr>
          <a:xfrm>
            <a:off x="635000" y="6912610"/>
            <a:ext cx="4624705" cy="1011555"/>
          </a:xfrm>
          <a:prstGeom prst="rect">
            <a:avLst/>
          </a:prstGeom>
          <a:noFill/>
          <a:ln w="9525">
            <a:noFill/>
          </a:ln>
        </p:spPr>
        <p:txBody>
          <a:bodyPr wrap="square" lIns="150181" tIns="75091" rIns="150181" bIns="75091">
            <a:spAutoFit/>
          </a:bodyPr>
          <a:lstStyle/>
          <a:p>
            <a:pPr algn="ctr" defTabSz="1501775" eaLnBrk="1" hangingPunct="1"/>
            <a: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防治“非典”</a:t>
            </a:r>
            <a:b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400" b="1" i="0" u="none" strike="noStrike">
                <a:ea typeface="Times New Roman" panose="02020603050405020304"/>
                <a:cs typeface="Arial" panose="020B0604020202020204" pitchFamily="34" charset="0"/>
              </a:rPr>
              <a:t>Профилактика и лечение атипичной пневмонии</a:t>
            </a:r>
            <a:r>
              <a:rPr lang="en-US" altLang="en-US" sz="1400" b="0" i="0" u="none" strike="noStrike"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zh-CN" sz="14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501775" eaLnBrk="1" hangingPunct="1"/>
            <a: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Anti SARS</a:t>
            </a:r>
            <a:b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lang="en-US" altLang="en-US" sz="1400" b="1" i="0" u="none" strike="noStrike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511" name="Rectangle 28" descr="20090506034057169"/>
          <p:cNvSpPr/>
          <p:nvPr/>
        </p:nvSpPr>
        <p:spPr>
          <a:xfrm>
            <a:off x="952500" y="3446463"/>
            <a:ext cx="4321175" cy="324008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150181" tIns="75091" rIns="150181" bIns="75091" anchor="ctr" anchorCtr="0"/>
          <a:lstStyle/>
          <a:p>
            <a:pPr defTabSz="1501775" eaLnBrk="1" hangingPunct="1"/>
            <a:endParaRPr lang="zh-CN" altLang="zh-CN" sz="1600" dirty="0">
              <a:cs typeface="Arial" panose="020B0604020202020204" pitchFamily="34" charset="0"/>
            </a:endParaRPr>
          </a:p>
        </p:txBody>
      </p:sp>
      <p:sp>
        <p:nvSpPr>
          <p:cNvPr id="21512" name="Text Box 13"/>
          <p:cNvSpPr/>
          <p:nvPr/>
        </p:nvSpPr>
        <p:spPr>
          <a:xfrm>
            <a:off x="7296150" y="7388225"/>
            <a:ext cx="2871788" cy="6381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4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4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sp>
        <p:nvSpPr>
          <p:cNvPr id="21513" name="TextBox 34"/>
          <p:cNvSpPr txBox="1"/>
          <p:nvPr/>
        </p:nvSpPr>
        <p:spPr>
          <a:xfrm>
            <a:off x="9919970" y="6912610"/>
            <a:ext cx="5803900" cy="1238250"/>
          </a:xfrm>
          <a:prstGeom prst="rect">
            <a:avLst/>
          </a:prstGeom>
          <a:noFill/>
          <a:ln w="9525">
            <a:noFill/>
          </a:ln>
        </p:spPr>
        <p:txBody>
          <a:bodyPr wrap="square" lIns="150181" tIns="75091" rIns="150181" bIns="75091">
            <a:noAutofit/>
          </a:bodyPr>
          <a:lstStyle/>
          <a:p>
            <a:pPr algn="ctr" defTabSz="1501775" eaLnBrk="1" hangingPunct="1"/>
            <a: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参与赴埃塞俄比亚抗疫援外医疗</a:t>
            </a:r>
            <a:b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400" b="1" i="0" u="none" strike="noStrike">
                <a:ea typeface="Times New Roman" panose="02020603050405020304"/>
                <a:cs typeface="Arial" panose="020B0604020202020204" pitchFamily="34" charset="0"/>
              </a:rPr>
              <a:t>Принял участие в оказании противоэпидемической медицинской помощи Эфиопии</a:t>
            </a:r>
            <a:r>
              <a:rPr lang="en-US" altLang="en-US" sz="1400" b="0" i="0" u="none" strike="noStrike"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zh-CN" sz="14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501775" eaLnBrk="1" hangingPunct="1"/>
            <a: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Anti COVID-19 epidemic medical assistance to Ethiopia</a:t>
            </a:r>
            <a:b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lang="en-US" altLang="en-US" sz="1400" b="1" i="0" u="none" strike="noStrike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514" name="Text Box 13"/>
          <p:cNvSpPr/>
          <p:nvPr/>
        </p:nvSpPr>
        <p:spPr>
          <a:xfrm>
            <a:off x="11972925" y="5975350"/>
            <a:ext cx="1397000" cy="4222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4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4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sp>
        <p:nvSpPr>
          <p:cNvPr id="21515" name="Text Box 16"/>
          <p:cNvSpPr/>
          <p:nvPr/>
        </p:nvSpPr>
        <p:spPr>
          <a:xfrm>
            <a:off x="13582650" y="6016625"/>
            <a:ext cx="1663700" cy="4254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4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4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sp>
        <p:nvSpPr>
          <p:cNvPr id="21516" name="TextBox 34"/>
          <p:cNvSpPr txBox="1"/>
          <p:nvPr/>
        </p:nvSpPr>
        <p:spPr>
          <a:xfrm>
            <a:off x="5111750" y="6878955"/>
            <a:ext cx="4596765" cy="1264920"/>
          </a:xfrm>
          <a:prstGeom prst="rect">
            <a:avLst/>
          </a:prstGeom>
          <a:noFill/>
          <a:ln w="9525">
            <a:noFill/>
          </a:ln>
        </p:spPr>
        <p:txBody>
          <a:bodyPr wrap="square" lIns="150181" tIns="75091" rIns="150181" bIns="75091">
            <a:noAutofit/>
          </a:bodyPr>
          <a:lstStyle/>
          <a:p>
            <a:pPr algn="ctr" defTabSz="1501775" eaLnBrk="1" hangingPunct="1"/>
            <a: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参加汶川大地震救援</a:t>
            </a:r>
            <a:b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400" b="1" i="0" u="none" strike="noStrike">
                <a:ea typeface="Times New Roman" panose="02020603050405020304"/>
                <a:cs typeface="Arial" panose="020B0604020202020204" pitchFamily="34" charset="0"/>
              </a:rPr>
              <a:t>Принял участие в спасательных работах после крупнейшего землетрясения в Вэньчуане</a:t>
            </a:r>
            <a:r>
              <a:rPr lang="en-US" altLang="en-US" sz="1400" b="0" i="0" u="none" strike="noStrike"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zh-CN" sz="14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501775" eaLnBrk="1" hangingPunct="1"/>
            <a: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Participated in rescue work of Wenchuan earthquake </a:t>
            </a:r>
            <a:br>
              <a:rPr lang="en-US" sz="14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lang="en-US" altLang="en-US" sz="1400" b="1" i="0" u="none" strike="noStrike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517" name="Rectangle 28" descr="20090506034057169"/>
          <p:cNvSpPr/>
          <p:nvPr/>
        </p:nvSpPr>
        <p:spPr>
          <a:xfrm>
            <a:off x="5367338" y="3419475"/>
            <a:ext cx="4110037" cy="328612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150181" tIns="75091" rIns="150181" bIns="75091" anchor="ctr" anchorCtr="0"/>
          <a:lstStyle/>
          <a:p>
            <a:pPr defTabSz="1501775" eaLnBrk="1" hangingPunct="1"/>
            <a:endParaRPr lang="zh-CN" altLang="zh-CN" sz="1600" dirty="0">
              <a:cs typeface="Arial" panose="020B0604020202020204" pitchFamily="34" charset="0"/>
            </a:endParaRPr>
          </a:p>
        </p:txBody>
      </p:sp>
      <p:sp>
        <p:nvSpPr>
          <p:cNvPr id="22" name="文本框 3"/>
          <p:cNvSpPr txBox="1"/>
          <p:nvPr/>
        </p:nvSpPr>
        <p:spPr>
          <a:xfrm>
            <a:off x="12604115" y="322580"/>
            <a:ext cx="2732405" cy="84455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服务地方</a:t>
            </a:r>
            <a:endParaRPr 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alt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Служить местных</a:t>
            </a:r>
            <a:endParaRPr lang="en-US" alt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Serve for the local</a:t>
            </a:r>
            <a:r>
              <a:rPr lang="en-US" altLang="en-US" sz="1800" b="0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</p:txBody>
      </p:sp>
      <p:pic>
        <p:nvPicPr>
          <p:cNvPr id="21519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700" y="3424238"/>
            <a:ext cx="5913438" cy="3230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1071563"/>
            <a:ext cx="12361863" cy="2746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55" name="组合 17"/>
          <p:cNvGrpSpPr/>
          <p:nvPr/>
        </p:nvGrpSpPr>
        <p:grpSpPr>
          <a:xfrm>
            <a:off x="15193963" y="431800"/>
            <a:ext cx="785812" cy="500063"/>
            <a:chOff x="14696176" y="385740"/>
            <a:chExt cx="785818" cy="500066"/>
          </a:xfrm>
        </p:grpSpPr>
        <p:sp>
          <p:nvSpPr>
            <p:cNvPr id="23569" name="矩形 15"/>
            <p:cNvSpPr/>
            <p:nvPr/>
          </p:nvSpPr>
          <p:spPr>
            <a:xfrm>
              <a:off x="14839052" y="385740"/>
              <a:ext cx="64294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1000" i="1" dirty="0">
                <a:cs typeface="Arial" panose="020B0604020202020204" pitchFamily="34" charset="0"/>
              </a:endParaRPr>
            </a:p>
          </p:txBody>
        </p:sp>
        <p:sp>
          <p:nvSpPr>
            <p:cNvPr id="23570" name="矩形 16"/>
            <p:cNvSpPr/>
            <p:nvPr/>
          </p:nvSpPr>
          <p:spPr>
            <a:xfrm>
              <a:off x="14696176" y="385740"/>
              <a:ext cx="7143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1000" i="1" dirty="0">
                <a:cs typeface="Arial" panose="020B0604020202020204" pitchFamily="34" charset="0"/>
              </a:endParaRPr>
            </a:p>
          </p:txBody>
        </p:sp>
      </p:grpSp>
      <p:sp>
        <p:nvSpPr>
          <p:cNvPr id="23556" name="Text Box 13"/>
          <p:cNvSpPr/>
          <p:nvPr/>
        </p:nvSpPr>
        <p:spPr>
          <a:xfrm>
            <a:off x="6040438" y="6116638"/>
            <a:ext cx="3838575" cy="7016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6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6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sp>
        <p:nvSpPr>
          <p:cNvPr id="23557" name="Text Box 16"/>
          <p:cNvSpPr/>
          <p:nvPr/>
        </p:nvSpPr>
        <p:spPr>
          <a:xfrm>
            <a:off x="10460038" y="6184900"/>
            <a:ext cx="4572000" cy="709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6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6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sp>
        <p:nvSpPr>
          <p:cNvPr id="23558" name="TextBox 21"/>
          <p:cNvSpPr txBox="1"/>
          <p:nvPr/>
        </p:nvSpPr>
        <p:spPr>
          <a:xfrm>
            <a:off x="635000" y="5986145"/>
            <a:ext cx="4749800" cy="1334135"/>
          </a:xfrm>
          <a:prstGeom prst="rect">
            <a:avLst/>
          </a:prstGeom>
          <a:noFill/>
          <a:ln w="9525">
            <a:noFill/>
          </a:ln>
        </p:spPr>
        <p:txBody>
          <a:bodyPr lIns="150181" tIns="75091" rIns="150181" bIns="75091">
            <a:noAutofit/>
          </a:bodyPr>
          <a:lstStyle/>
          <a:p>
            <a:pPr algn="ctr" defTabSz="1501775" eaLnBrk="1" hangingPunct="1"/>
            <a:r>
              <a:rPr lang="en-US" sz="1600" b="1" i="0" u="none" strike="noStrike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爆炸伤致断臂再植术</a:t>
            </a:r>
            <a:br>
              <a:rPr lang="en-US" sz="1600" b="1" i="0" u="none" strike="noStrike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600" b="1" i="0" u="none" strike="noStrike">
                <a:solidFill>
                  <a:schemeClr val="tx1"/>
                </a:solidFill>
                <a:ea typeface="Times New Roman" panose="02020603050405020304"/>
                <a:cs typeface="Arial" panose="020B0604020202020204" pitchFamily="34" charset="0"/>
              </a:rPr>
              <a:t>Реплантация сломанной руки из-за взрыва </a:t>
            </a:r>
            <a:endParaRPr lang="en-US" altLang="zh-CN" sz="1600" b="1" dirty="0">
              <a:solidFill>
                <a:schemeClr val="tx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501775" eaLnBrk="1" hangingPunct="1"/>
            <a:r>
              <a:rPr lang="en-US" sz="1600" b="1" i="0" u="none" strike="noStrike">
                <a:solidFill>
                  <a:schemeClr val="tx1"/>
                </a:solidFill>
                <a:cs typeface="Arial" panose="020B0604020202020204" pitchFamily="34" charset="0"/>
              </a:rPr>
              <a:t>broken-arm re-plantation</a:t>
            </a:r>
            <a:endParaRPr lang="en-US" altLang="en-US" sz="1600" b="1" i="0" u="none" strike="noStrike" dirty="0">
              <a:solidFill>
                <a:schemeClr val="tx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15" descr="2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63625" y="2232025"/>
            <a:ext cx="4319588" cy="3240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60" name="Text Box 13"/>
          <p:cNvSpPr/>
          <p:nvPr/>
        </p:nvSpPr>
        <p:spPr>
          <a:xfrm>
            <a:off x="6167438" y="6243638"/>
            <a:ext cx="3838575" cy="7016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6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6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sp>
        <p:nvSpPr>
          <p:cNvPr id="23561" name="Text Box 16"/>
          <p:cNvSpPr/>
          <p:nvPr/>
        </p:nvSpPr>
        <p:spPr>
          <a:xfrm>
            <a:off x="10587038" y="6311900"/>
            <a:ext cx="4572000" cy="709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6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6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sp>
        <p:nvSpPr>
          <p:cNvPr id="23562" name="Rectangle 28" descr="20090506034057169"/>
          <p:cNvSpPr/>
          <p:nvPr/>
        </p:nvSpPr>
        <p:spPr>
          <a:xfrm>
            <a:off x="6175375" y="2303463"/>
            <a:ext cx="4319588" cy="324008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150181" tIns="75091" rIns="150181" bIns="75091" anchor="ctr" anchorCtr="0"/>
          <a:lstStyle/>
          <a:p>
            <a:pPr defTabSz="1501775" eaLnBrk="1" hangingPunct="1"/>
            <a:endParaRPr lang="zh-CN" altLang="zh-CN" sz="1800" dirty="0">
              <a:cs typeface="Arial" panose="020B0604020202020204" pitchFamily="34" charset="0"/>
            </a:endParaRPr>
          </a:p>
        </p:txBody>
      </p:sp>
      <p:sp>
        <p:nvSpPr>
          <p:cNvPr id="23563" name="TextBox 34"/>
          <p:cNvSpPr txBox="1"/>
          <p:nvPr/>
        </p:nvSpPr>
        <p:spPr>
          <a:xfrm>
            <a:off x="5157470" y="6009640"/>
            <a:ext cx="6207125" cy="1380490"/>
          </a:xfrm>
          <a:prstGeom prst="rect">
            <a:avLst/>
          </a:prstGeom>
          <a:noFill/>
          <a:ln w="9525">
            <a:noFill/>
          </a:ln>
        </p:spPr>
        <p:txBody>
          <a:bodyPr wrap="square" lIns="150181" tIns="75091" rIns="150181" bIns="75091">
            <a:spAutoFit/>
          </a:bodyPr>
          <a:lstStyle/>
          <a:p>
            <a:pPr algn="ctr" defTabSz="1501775" eaLnBrk="1" hangingPunct="1"/>
            <a:r>
              <a:rPr lang="en-US" sz="1600" b="1" i="0" u="none" strike="noStrike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首例同种异体心脏移植手术</a:t>
            </a:r>
            <a:br>
              <a:rPr lang="en-US" sz="1600" b="1" i="0" u="none" strike="noStrike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600" b="1" i="0" u="none" strike="noStrike">
                <a:solidFill>
                  <a:schemeClr val="tx1"/>
                </a:solidFill>
                <a:ea typeface="Times New Roman" panose="02020603050405020304"/>
                <a:cs typeface="Arial" panose="020B0604020202020204" pitchFamily="34" charset="0"/>
              </a:rPr>
              <a:t>Первая аллогенная трансплантация сердца в Китае </a:t>
            </a:r>
            <a:endParaRPr lang="en-US" altLang="zh-CN" sz="1600" b="1" dirty="0">
              <a:solidFill>
                <a:schemeClr val="tx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501775" eaLnBrk="1" hangingPunct="1"/>
            <a:r>
              <a:rPr lang="en-US" sz="1600" b="1" i="0" u="none" strike="noStrike">
                <a:solidFill>
                  <a:schemeClr val="tx1"/>
                </a:solidFill>
                <a:cs typeface="Arial" panose="020B0604020202020204" pitchFamily="34" charset="0"/>
              </a:rPr>
              <a:t>allogeneic heart transplant-</a:t>
            </a:r>
            <a:br>
              <a:rPr lang="en-US" sz="1600" b="1" i="0" u="none" strike="noStrike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1600" b="1" i="0" u="none" strike="noStrike">
                <a:solidFill>
                  <a:schemeClr val="tx1"/>
                </a:solidFill>
                <a:cs typeface="Arial" panose="020B0604020202020204" pitchFamily="34" charset="0"/>
              </a:rPr>
              <a:t>first operation in China</a:t>
            </a:r>
            <a:br>
              <a:rPr lang="en-US" sz="1600" b="1" i="0" u="none" strike="noStrike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altLang="en-US" sz="1600" b="1" i="0" u="none" strike="noStrike" dirty="0">
              <a:solidFill>
                <a:schemeClr val="tx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564" name="Text Box 13"/>
          <p:cNvSpPr/>
          <p:nvPr/>
        </p:nvSpPr>
        <p:spPr>
          <a:xfrm>
            <a:off x="6456363" y="7451725"/>
            <a:ext cx="4319587" cy="3240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6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6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sp>
        <p:nvSpPr>
          <p:cNvPr id="23565" name="Text Box 16"/>
          <p:cNvSpPr/>
          <p:nvPr/>
        </p:nvSpPr>
        <p:spPr>
          <a:xfrm>
            <a:off x="10875963" y="7519988"/>
            <a:ext cx="4319587" cy="324008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1" hangingPunct="1"/>
            <a:r>
              <a:rPr lang="en-US" altLang="zh-CN" sz="1600" b="1" dirty="0">
                <a:solidFill>
                  <a:srgbClr val="FFFFFF"/>
                </a:solidFill>
                <a:ea typeface="华文楷体" panose="02010600040101010101" pitchFamily="2" charset="-122"/>
                <a:cs typeface="Arial" panose="020B0604020202020204" pitchFamily="34" charset="0"/>
                <a:sym typeface="华文楷体" panose="02010600040101010101" pitchFamily="2" charset="-122"/>
              </a:rPr>
              <a:t> </a:t>
            </a:r>
            <a:endParaRPr lang="en-US" altLang="zh-CN" sz="1600" b="1" dirty="0">
              <a:solidFill>
                <a:srgbClr val="FFFFFF"/>
              </a:solidFill>
              <a:ea typeface="华文楷体" panose="02010600040101010101" pitchFamily="2" charset="-122"/>
              <a:cs typeface="Arial" panose="020B0604020202020204" pitchFamily="34" charset="0"/>
              <a:sym typeface="华文楷体" panose="02010600040101010101" pitchFamily="2" charset="-122"/>
            </a:endParaRPr>
          </a:p>
        </p:txBody>
      </p:sp>
      <p:sp>
        <p:nvSpPr>
          <p:cNvPr id="23566" name="TextBox 21"/>
          <p:cNvSpPr txBox="1"/>
          <p:nvPr/>
        </p:nvSpPr>
        <p:spPr>
          <a:xfrm>
            <a:off x="11142980" y="6009640"/>
            <a:ext cx="4759960" cy="1626870"/>
          </a:xfrm>
          <a:prstGeom prst="rect">
            <a:avLst/>
          </a:prstGeom>
          <a:noFill/>
          <a:ln w="9525">
            <a:noFill/>
          </a:ln>
        </p:spPr>
        <p:txBody>
          <a:bodyPr wrap="square" lIns="150181" tIns="75091" rIns="150181" bIns="75091">
            <a:spAutoFit/>
          </a:bodyPr>
          <a:lstStyle/>
          <a:p>
            <a:pPr algn="ctr" defTabSz="1501775" eaLnBrk="1" hangingPunct="1"/>
            <a:r>
              <a:rPr lang="en-US" sz="1600" b="1" i="0" u="none" strike="noStrike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四川省首例连体婴儿分离手术</a:t>
            </a:r>
            <a:br>
              <a:rPr lang="en-US" sz="1600" b="1" i="0" u="none" strike="noStrike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600" b="1" i="0" u="none" strike="noStrike">
                <a:solidFill>
                  <a:schemeClr val="tx1"/>
                </a:solidFill>
                <a:ea typeface="Times New Roman" panose="02020603050405020304"/>
                <a:cs typeface="Arial" panose="020B0604020202020204" pitchFamily="34" charset="0"/>
              </a:rPr>
              <a:t>Первая операция по разделению сиамских близнецов в провинции Сычуань </a:t>
            </a:r>
            <a:endParaRPr lang="en-US" altLang="zh-CN" sz="1600" b="1" dirty="0">
              <a:solidFill>
                <a:schemeClr val="tx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501775" eaLnBrk="1" hangingPunct="1"/>
            <a:r>
              <a:rPr lang="en-US" sz="1600" b="1" i="0" u="none" strike="noStrike">
                <a:solidFill>
                  <a:schemeClr val="tx1"/>
                </a:solidFill>
                <a:cs typeface="Arial" panose="020B0604020202020204" pitchFamily="34" charset="0"/>
              </a:rPr>
              <a:t>conjoined twinseparation-</a:t>
            </a:r>
            <a:br>
              <a:rPr lang="en-US" sz="1600" b="1" i="0" u="none" strike="noStrike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1600" b="1" i="0" u="none" strike="noStrike">
                <a:solidFill>
                  <a:schemeClr val="tx1"/>
                </a:solidFill>
                <a:cs typeface="Arial" panose="020B0604020202020204" pitchFamily="34" charset="0"/>
              </a:rPr>
              <a:t>first operation in Sichuan</a:t>
            </a:r>
            <a:br>
              <a:rPr lang="en-US" sz="1600" b="1" i="0" u="none" strike="noStrike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altLang="en-US" sz="1600" b="1" i="0" u="none" strike="noStrike" dirty="0">
              <a:solidFill>
                <a:schemeClr val="tx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3567" name="图片 16" descr="2、2004年4月3日连子连心成功实施分离手术（总第060）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11142663" y="2303463"/>
            <a:ext cx="4319587" cy="3240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3"/>
          <p:cNvSpPr txBox="1"/>
          <p:nvPr/>
        </p:nvSpPr>
        <p:spPr>
          <a:xfrm>
            <a:off x="12292330" y="322580"/>
            <a:ext cx="287845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服务地方 </a:t>
            </a:r>
            <a:endParaRPr 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alt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Служить местных</a:t>
            </a:r>
            <a:endParaRPr lang="en-US" alt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Serve for the local</a:t>
            </a:r>
            <a:r>
              <a:rPr lang="en-US" altLang="en-US" sz="1800" b="0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513" y="1089025"/>
            <a:ext cx="12303125" cy="273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03" name="组合 17"/>
          <p:cNvGrpSpPr/>
          <p:nvPr/>
        </p:nvGrpSpPr>
        <p:grpSpPr>
          <a:xfrm>
            <a:off x="15160625" y="452438"/>
            <a:ext cx="782638" cy="496887"/>
            <a:chOff x="14696176" y="385740"/>
            <a:chExt cx="785818" cy="500066"/>
          </a:xfrm>
        </p:grpSpPr>
        <p:sp>
          <p:nvSpPr>
            <p:cNvPr id="67587" name="矩形 15"/>
            <p:cNvSpPr/>
            <p:nvPr/>
          </p:nvSpPr>
          <p:spPr>
            <a:xfrm>
              <a:off x="14839632" y="385740"/>
              <a:ext cx="64236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795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7588" name="矩形 16"/>
            <p:cNvSpPr/>
            <p:nvPr/>
          </p:nvSpPr>
          <p:spPr>
            <a:xfrm>
              <a:off x="14696176" y="385740"/>
              <a:ext cx="7172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795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44525" y="1429385"/>
            <a:ext cx="14981555" cy="12573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sz="1800" b="1" i="0" u="none" strike="noStrike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西南四省（市）结合区域的省级医疗中心</a:t>
            </a:r>
            <a:endParaRPr lang="en-US" sz="1800" b="1" i="0" u="none" strike="noStrike"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altLang="en-US" sz="1800" b="1" i="0" u="none" strike="noStrike">
                <a:ea typeface="Times New Roman" panose="02020603050405020304"/>
                <a:cs typeface="Arial" panose="020B0604020202020204" pitchFamily="34" charset="0"/>
                <a:sym typeface="+mn-ea"/>
              </a:rPr>
              <a:t>Медицинский центр провинциального уровня в районе соединения четырех провинций (городов) на юго-западе Китая </a:t>
            </a:r>
            <a:endParaRPr lang="en-US" altLang="en-US" sz="1800" b="1" i="0" u="none" strike="noStrike">
              <a:ea typeface="Times New Roman" panose="02020603050405020304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sz="1800" b="1" i="0" u="none" strike="noStrike">
                <a:ea typeface="宋体" panose="02010600030101010101" pitchFamily="2" charset="-122"/>
                <a:cs typeface="Arial" panose="020B0604020202020204" pitchFamily="34" charset="0"/>
              </a:rPr>
              <a:t>SWMU is the provincial medical and health care center at the conjunction area of 4 provinces （city） in southwest area of China.</a:t>
            </a:r>
            <a:br>
              <a:rPr lang="en-US" sz="1800" b="1" i="0" u="none" strike="noStrike">
                <a:ea typeface="宋体" panose="02010600030101010101" pitchFamily="2" charset="-122"/>
                <a:cs typeface="Arial" panose="020B0604020202020204" pitchFamily="34" charset="0"/>
              </a:rPr>
            </a:br>
            <a:endParaRPr kumimoji="0" lang="en-US" altLang="en-US" sz="1800" b="1" i="0" u="none" strike="noStrike" kern="1200" cap="none" spc="0" normalizeH="0" baseline="0" noProof="1"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 descr="11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3463" y="3130550"/>
            <a:ext cx="5475287" cy="5227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769350" y="3646170"/>
            <a:ext cx="6853555" cy="2761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sz="18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服务川滇黔渝结合部人民健康</a:t>
            </a:r>
            <a:endParaRPr lang="en-US" sz="1800" b="1" i="0" u="none" strike="noStrike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en-US" sz="1800" b="1" i="0" u="none" strike="noStrike">
                <a:ea typeface="Times New Roman" panose="02020603050405020304"/>
                <a:cs typeface="Arial" panose="020B0604020202020204" pitchFamily="34" charset="0"/>
              </a:rPr>
              <a:t>Обеспечивает медицинским обслуживанием жителям в районе соединения провинций Сычуань, Юньнань, Гуйчжоу и города Чунцин .</a:t>
            </a:r>
            <a:endParaRPr lang="en-US" altLang="en-US" sz="1800" b="1" i="0" u="none" strike="noStrike">
              <a:ea typeface="Times New Roman" panose="02020603050405020304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sz="1800" b="1" i="0" u="none" strike="noStrike">
                <a:cs typeface="Arial" panose="020B0604020202020204" pitchFamily="34" charset="0"/>
              </a:rPr>
              <a:t>It provides medical serves for millions of people in the conjunction area of Sichuan, Yunnan, Guizhou Provinces and Chongqing City.</a:t>
            </a:r>
            <a:br>
              <a:rPr lang="en-US" sz="1800" b="1" i="0" u="none" strike="noStrike">
                <a:cs typeface="Arial" panose="020B0604020202020204" pitchFamily="34" charset="0"/>
              </a:rPr>
            </a:br>
            <a:endParaRPr lang="en-US" altLang="en-US" sz="1800" b="1" i="0" u="none" strike="noStrike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712200" y="3508375"/>
            <a:ext cx="6913563" cy="371792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0" name=" 160"/>
          <p:cNvSpPr/>
          <p:nvPr/>
        </p:nvSpPr>
        <p:spPr>
          <a:xfrm rot="19080000" flipV="1">
            <a:off x="7070725" y="3354388"/>
            <a:ext cx="1384300" cy="687388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E87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4272280" y="5400675"/>
            <a:ext cx="2746375" cy="15843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b="1" i="0" u="none" strike="noStrike">
                <a:ea typeface="方正小标宋简体" panose="03000509000000000000" pitchFamily="65" charset="-122"/>
                <a:cs typeface="Arial" panose="020B0604020202020204" pitchFamily="34" charset="0"/>
              </a:rPr>
              <a:t>西南医科大学</a:t>
            </a:r>
            <a:br>
              <a:rPr lang="en-US" sz="1400" b="1" i="0" u="none" strike="noStrike">
                <a:ea typeface="方正小标宋简体" panose="03000509000000000000" pitchFamily="65" charset="-122"/>
                <a:cs typeface="Arial" panose="020B0604020202020204" pitchFamily="34" charset="0"/>
              </a:rPr>
            </a:br>
            <a:r>
              <a:rPr lang="en-US" altLang="en-US" sz="1400" b="1" i="0" u="none" strike="noStrike">
                <a:ea typeface="Times New Roman" panose="02020603050405020304"/>
                <a:cs typeface="Arial" panose="020B0604020202020204" pitchFamily="34" charset="0"/>
              </a:rPr>
              <a:t>Юго-западный медицинский университет</a:t>
            </a:r>
            <a:r>
              <a:rPr lang="en-US" altLang="en-US" sz="1400" b="0" i="0" u="none" strike="noStrike"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zh-CN" sz="1400" b="1" dirty="0">
              <a:ea typeface="方正小标宋简体" panose="03000509000000000000" pitchFamily="65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r>
              <a:rPr lang="en-US" sz="1400" b="1" i="0" u="none" strike="noStrike">
                <a:ea typeface="方正小标宋简体" panose="03000509000000000000" pitchFamily="65" charset="-122"/>
                <a:cs typeface="Arial" panose="020B0604020202020204" pitchFamily="34" charset="0"/>
              </a:rPr>
              <a:t>SWMU</a:t>
            </a:r>
            <a:br>
              <a:rPr lang="en-US" sz="1400" b="1" i="0" u="none" strike="noStrike">
                <a:ea typeface="方正小标宋简体" panose="03000509000000000000" pitchFamily="65" charset="-122"/>
                <a:cs typeface="Arial" panose="020B0604020202020204" pitchFamily="34" charset="0"/>
              </a:rPr>
            </a:br>
            <a:endParaRPr lang="en-US" altLang="en-US" sz="1400" b="1" i="0" u="none" strike="noStrike" dirty="0">
              <a:ea typeface="方正小标宋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12581255" y="310515"/>
            <a:ext cx="2589530" cy="105473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0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服务地方</a:t>
            </a:r>
            <a:endParaRPr 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Служить местных</a:t>
            </a:r>
            <a:r>
              <a:rPr lang="en-US" altLang="en-US" sz="1800" b="0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en-US" sz="1800" b="0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  <a:p>
            <a:pPr marR="0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Serve for the local</a:t>
            </a:r>
            <a:endParaRPr kumimoji="0" lang="zh-CN" altLang="en-US" sz="1800" b="1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2" grpId="0" bldLvl="0" animBg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2"/>
          <p:cNvSpPr/>
          <p:nvPr/>
        </p:nvSpPr>
        <p:spPr>
          <a:xfrm>
            <a:off x="1223963" y="1398588"/>
            <a:ext cx="13936663" cy="369887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-7713662" y="5429250"/>
            <a:ext cx="54000400" cy="3214688"/>
            <a:chOff x="-1384" y="2886"/>
            <a:chExt cx="21256" cy="1042"/>
          </a:xfrm>
        </p:grpSpPr>
        <p:grpSp>
          <p:nvGrpSpPr>
            <p:cNvPr id="26633" name="组合 17"/>
            <p:cNvGrpSpPr>
              <a:grpSpLocks noChangeAspect="1"/>
            </p:cNvGrpSpPr>
            <p:nvPr/>
          </p:nvGrpSpPr>
          <p:grpSpPr>
            <a:xfrm>
              <a:off x="-1384" y="2886"/>
              <a:ext cx="7848" cy="1042"/>
              <a:chOff x="0" y="0"/>
              <a:chExt cx="15068550" cy="2000264"/>
            </a:xfrm>
          </p:grpSpPr>
          <p:pic>
            <p:nvPicPr>
              <p:cNvPr id="26643" name="图片 5" descr="奥体中心.jp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213094" y="9"/>
                <a:ext cx="2783804" cy="20002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644" name="图片 6" descr="逸夫图书馆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69703" y="10"/>
                <a:ext cx="3010674" cy="200024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645" name="图片 10" descr="2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40558" y="9"/>
                <a:ext cx="2927992" cy="200024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646" name="图片 11" descr="校史展览馆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9"/>
                <a:ext cx="3070823" cy="200024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647" name="图片 16" descr="海川楼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3240" y="0"/>
                <a:ext cx="3006048" cy="200026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6634" name="Picture 12" descr="城北校区玉带河景观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89" y="2886"/>
              <a:ext cx="3583" cy="101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6635" name="Group 21"/>
            <p:cNvGrpSpPr/>
            <p:nvPr/>
          </p:nvGrpSpPr>
          <p:grpSpPr>
            <a:xfrm>
              <a:off x="12739" y="2886"/>
              <a:ext cx="3514" cy="1016"/>
              <a:chOff x="12739" y="2886"/>
              <a:chExt cx="3514" cy="1016"/>
            </a:xfrm>
          </p:grpSpPr>
          <p:pic>
            <p:nvPicPr>
              <p:cNvPr id="26641" name="Picture 13" descr="东西楼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302" y="2886"/>
                <a:ext cx="1951" cy="10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642" name="Picture 14" descr="学生生活区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739" y="2893"/>
                <a:ext cx="1536" cy="100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26636" name="Group 20"/>
            <p:cNvGrpSpPr/>
            <p:nvPr/>
          </p:nvGrpSpPr>
          <p:grpSpPr>
            <a:xfrm>
              <a:off x="6488" y="2886"/>
              <a:ext cx="6238" cy="1028"/>
              <a:chOff x="6488" y="2886"/>
              <a:chExt cx="6238" cy="1028"/>
            </a:xfrm>
          </p:grpSpPr>
          <p:pic>
            <p:nvPicPr>
              <p:cNvPr id="26637" name="Picture 15" descr="学生宿舍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0" y="2886"/>
                <a:ext cx="1536" cy="10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638" name="Picture 16" descr="学术报告厅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21" y="2886"/>
                <a:ext cx="1542" cy="101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639" name="Picture 17" descr="玉带桥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51" y="2886"/>
                <a:ext cx="1543" cy="102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640" name="Picture 18" descr="致远亭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88" y="2886"/>
                <a:ext cx="1536" cy="102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53265" name="内容占位符 2"/>
          <p:cNvSpPr>
            <a:spLocks noGrp="1"/>
          </p:cNvSpPr>
          <p:nvPr>
            <p:ph idx="4294967295"/>
          </p:nvPr>
        </p:nvSpPr>
        <p:spPr>
          <a:xfrm>
            <a:off x="1612605" y="2195128"/>
            <a:ext cx="13315315" cy="287147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indent="0" algn="ctr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4000" b="1" dirty="0">
                <a:solidFill>
                  <a:srgbClr val="0E030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期待你的到来</a:t>
            </a:r>
            <a:endParaRPr lang="zh-CN" altLang="en-US" sz="4000" b="1" dirty="0">
              <a:solidFill>
                <a:srgbClr val="0E030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 algn="ctr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4000" b="1" dirty="0">
                <a:solidFill>
                  <a:srgbClr val="0E030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SWMU</a:t>
            </a:r>
            <a:r>
              <a:rPr lang="ru-RU" altLang="en-US" sz="4000" b="1" dirty="0">
                <a:solidFill>
                  <a:srgbClr val="0E030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ru-RU" altLang="zh-CN" sz="4000" b="1" dirty="0">
                <a:solidFill>
                  <a:srgbClr val="0E030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приветствует Вас</a:t>
            </a:r>
            <a:endParaRPr lang="ru-RU" altLang="zh-CN" sz="4000" b="1" dirty="0">
              <a:solidFill>
                <a:srgbClr val="0E030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 algn="ctr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4000" b="1" dirty="0">
                <a:solidFill>
                  <a:srgbClr val="0E030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Welcome to SWMU</a:t>
            </a:r>
            <a:endParaRPr lang="en-US" altLang="zh-CN" sz="4000" b="1" dirty="0">
              <a:solidFill>
                <a:srgbClr val="0E030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 algn="ctr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4000" b="1" i="0" u="none" strike="noStrike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26629" name="组合 11"/>
          <p:cNvPicPr>
            <a:picLocks noGrp="1"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513" y="1089025"/>
            <a:ext cx="12303125" cy="273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30" name="组合 17"/>
          <p:cNvGrpSpPr/>
          <p:nvPr/>
        </p:nvGrpSpPr>
        <p:grpSpPr>
          <a:xfrm>
            <a:off x="15160625" y="452438"/>
            <a:ext cx="782638" cy="496887"/>
            <a:chOff x="14696176" y="385740"/>
            <a:chExt cx="785818" cy="500066"/>
          </a:xfrm>
        </p:grpSpPr>
        <p:sp>
          <p:nvSpPr>
            <p:cNvPr id="5124" name="矩形 15"/>
            <p:cNvSpPr/>
            <p:nvPr/>
          </p:nvSpPr>
          <p:spPr>
            <a:xfrm>
              <a:off x="14839632" y="385740"/>
              <a:ext cx="64236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795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5" name="矩形 16"/>
            <p:cNvSpPr/>
            <p:nvPr/>
          </p:nvSpPr>
          <p:spPr>
            <a:xfrm>
              <a:off x="14696176" y="385740"/>
              <a:ext cx="7172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795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442 -0.00933 L -1.81629 0.01374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53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3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3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6545263" y="1233488"/>
            <a:ext cx="0" cy="7088188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70" b="0" i="1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4284663" y="1143000"/>
            <a:ext cx="0" cy="7178675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70" b="0" i="1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2700" y="0"/>
            <a:ext cx="16522700" cy="121602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70" b="0" i="1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2185988" y="3341688"/>
            <a:ext cx="6815138" cy="0"/>
          </a:xfrm>
          <a:prstGeom prst="line">
            <a:avLst/>
          </a:prstGeom>
          <a:noFill/>
          <a:ln w="25400" cap="flat" cmpd="sng">
            <a:solidFill>
              <a:srgbClr val="FFFFFF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70" b="0" i="1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2217738" y="5676900"/>
            <a:ext cx="6810375" cy="0"/>
          </a:xfrm>
          <a:prstGeom prst="line">
            <a:avLst/>
          </a:prstGeom>
          <a:noFill/>
          <a:ln w="25400" cap="flat" cmpd="sng">
            <a:solidFill>
              <a:srgbClr val="FFFFFF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70" b="0" i="1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679" name="Picture 8" descr="中山牌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5123180"/>
            <a:ext cx="2852420" cy="315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Picture 9" descr="C:\Documents and Settings\Administrator\桌面\1.jpg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235325" y="5564505"/>
            <a:ext cx="4340225" cy="262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1" name="Picture 10" descr="IMG_4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825" y="6735763"/>
            <a:ext cx="2419350" cy="1427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2" name="Picture 11" descr="IMG_4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3900" y="5504180"/>
            <a:ext cx="2989580" cy="265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3" name="Picture 12" descr="IMG_41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3075" y="6735763"/>
            <a:ext cx="2400300" cy="1427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4" name="Picture 13" descr="IMG_4126"/>
          <p:cNvPicPr>
            <a:picLocks noChangeAspect="1"/>
          </p:cNvPicPr>
          <p:nvPr/>
        </p:nvPicPr>
        <p:blipFill>
          <a:blip r:embed="rId6"/>
          <a:srcRect l="-3967" t="38292"/>
          <a:stretch>
            <a:fillRect/>
          </a:stretch>
        </p:blipFill>
        <p:spPr>
          <a:xfrm>
            <a:off x="7856855" y="5504180"/>
            <a:ext cx="5189220" cy="1087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50" name="Line 14"/>
          <p:cNvSpPr>
            <a:spLocks noChangeShapeType="1"/>
          </p:cNvSpPr>
          <p:nvPr/>
        </p:nvSpPr>
        <p:spPr bwMode="auto">
          <a:xfrm flipH="1">
            <a:off x="7826375" y="5454650"/>
            <a:ext cx="6350" cy="2709863"/>
          </a:xfrm>
          <a:prstGeom prst="line">
            <a:avLst/>
          </a:prstGeom>
          <a:noFill/>
          <a:ln w="9525" cap="flat" cmpd="sng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70" b="0" i="1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10523538" y="6726238"/>
            <a:ext cx="7938" cy="1436688"/>
          </a:xfrm>
          <a:prstGeom prst="line">
            <a:avLst/>
          </a:prstGeom>
          <a:noFill/>
          <a:ln w="9525" cap="flat" cmpd="sng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70" b="0" i="1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 flipV="1">
            <a:off x="8042275" y="6708775"/>
            <a:ext cx="4975225" cy="0"/>
          </a:xfrm>
          <a:prstGeom prst="line">
            <a:avLst/>
          </a:prstGeom>
          <a:noFill/>
          <a:ln w="9525" cap="flat" cmpd="sng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70" b="0" i="1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H="1">
            <a:off x="13215620" y="5533390"/>
            <a:ext cx="6350" cy="2631440"/>
          </a:xfrm>
          <a:prstGeom prst="line">
            <a:avLst/>
          </a:prstGeom>
          <a:noFill/>
          <a:ln w="9525" cap="flat" cmpd="sng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70" b="0" i="1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3065463" y="5510213"/>
            <a:ext cx="0" cy="2652713"/>
          </a:xfrm>
          <a:prstGeom prst="line">
            <a:avLst/>
          </a:prstGeom>
          <a:noFill/>
          <a:ln w="9525" cap="flat" cmpd="sng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70" b="0" i="1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90" name="矩形 4"/>
          <p:cNvSpPr/>
          <p:nvPr/>
        </p:nvSpPr>
        <p:spPr>
          <a:xfrm>
            <a:off x="2907030" y="1224280"/>
            <a:ext cx="10443210" cy="20891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ctr" eaLnBrk="1" hangingPunct="1"/>
            <a:r>
              <a:rPr lang="en-US" sz="4400" b="1" i="0" u="none" strike="noStrike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Segoe UI Light" panose="020B0502040204020203" pitchFamily="34" charset="0"/>
              </a:rPr>
              <a:t>  谢  谢！</a:t>
            </a:r>
            <a:br>
              <a:rPr lang="en-US" sz="4400" b="1" i="0" u="none" strike="noStrike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Segoe UI Light" panose="020B0502040204020203" pitchFamily="34" charset="0"/>
              </a:rPr>
            </a:br>
            <a:r>
              <a:rPr lang="en-US" altLang="en-US" sz="4400" b="1" i="0" u="none" strike="noStrike">
                <a:solidFill>
                  <a:srgbClr val="C00000"/>
                </a:solidFill>
                <a:ea typeface="Times New Roman" panose="02020603050405020304"/>
                <a:cs typeface="Arial" panose="020B0604020202020204" pitchFamily="34" charset="0"/>
                <a:sym typeface="Segoe UI Light" panose="020B0502040204020203" pitchFamily="34" charset="0"/>
              </a:rPr>
              <a:t>Спасибо!</a:t>
            </a:r>
            <a:r>
              <a:rPr lang="en-US" altLang="en-US" sz="4400" b="0" i="0" u="none" strike="noStrike">
                <a:solidFill>
                  <a:srgbClr val="C00000"/>
                </a:solidFill>
                <a:ea typeface="Times New Roman" panose="02020603050405020304"/>
                <a:cs typeface="Arial" panose="020B0604020202020204" pitchFamily="34" charset="0"/>
                <a:sym typeface="Segoe UI Light" panose="020B0502040204020203" pitchFamily="34" charset="0"/>
              </a:rPr>
              <a:t> </a:t>
            </a:r>
            <a:endParaRPr lang="en-US" altLang="zh-CN" sz="4400" b="1" dirty="0">
              <a:solidFill>
                <a:srgbClr val="C00000"/>
              </a:solidFill>
              <a:ea typeface="微软雅黑" panose="020B0503020204020204" pitchFamily="34" charset="-122"/>
              <a:cs typeface="Arial" panose="020B0604020202020204" pitchFamily="34" charset="0"/>
              <a:sym typeface="Segoe UI Light" panose="020B0502040204020203" pitchFamily="34" charset="0"/>
            </a:endParaRPr>
          </a:p>
          <a:p>
            <a:pPr algn="ctr" eaLnBrk="1" hangingPunct="1"/>
            <a:r>
              <a:rPr lang="en-US" sz="4400" b="1" i="0" u="none" strike="noStrike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Segoe UI Light" panose="020B0502040204020203" pitchFamily="34" charset="0"/>
              </a:rPr>
              <a:t>Thank  you!</a:t>
            </a:r>
            <a:br>
              <a:rPr lang="en-US" sz="4400" b="1" i="0" u="none" strike="noStrike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Segoe UI Light" panose="020B0502040204020203" pitchFamily="34" charset="0"/>
              </a:rPr>
            </a:br>
            <a:endParaRPr lang="en-US" altLang="en-US" sz="4400" b="1" i="0" u="none" strike="noStrike" dirty="0">
              <a:solidFill>
                <a:srgbClr val="C00000"/>
              </a:solidFill>
              <a:ea typeface="微软雅黑" panose="020B0503020204020204" pitchFamily="34" charset="-122"/>
              <a:cs typeface="Arial" panose="020B0604020202020204" pitchFamily="34" charset="0"/>
              <a:sym typeface="Segoe UI Light" panose="020B0502040204020203" pitchFamily="34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2700" y="8351838"/>
            <a:ext cx="16590963" cy="103981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70" b="0" i="1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92" name="矩形 19"/>
          <p:cNvSpPr/>
          <p:nvPr/>
        </p:nvSpPr>
        <p:spPr>
          <a:xfrm>
            <a:off x="43815" y="3770630"/>
            <a:ext cx="16231235" cy="1624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6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学校地址：(忠山校区) 泸州市忠山路3段319号   （城北校区）泸州市龙马潭区香林路1段1号</a:t>
            </a:r>
            <a:br>
              <a:rPr lang="en-US" sz="16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600" b="1" i="0" u="none" strike="noStrike">
                <a:ea typeface="Times New Roman" panose="02020603050405020304"/>
                <a:cs typeface="Arial" panose="020B0604020202020204" pitchFamily="34" charset="0"/>
              </a:rPr>
              <a:t>Адрес: (Кампус Чжуншань) № 319, участок 3, ул. Чжуншань, г. Лучжоу  (Кампус Чэнбэй) № 1, участок 1, ул. Сянлинь, р-н Лунматань, г. Лучжоу </a:t>
            </a:r>
            <a:endParaRPr lang="en-US" altLang="zh-CN" sz="16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sz="16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Add: (Zhongshan campus) No.319 Section 3 of Zhongshan Rd, Luzhou City;  (Chengbei campus) No.1 Section 1 Xianglin Rd, Longmatan District, Luzhou City</a:t>
            </a:r>
            <a:br>
              <a:rPr lang="en-US" sz="16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sz="16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联系电话Tel：0086-830-3161918           传真Fax：0830-3161222           邮箱Email：iceo@swum.edu.cn</a:t>
            </a:r>
            <a:endParaRPr lang="en-US" sz="1600" b="1" i="0" u="none" strike="noStrike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en-US" sz="1600" b="1" i="0" u="none" strike="noStrike">
                <a:ea typeface="Times New Roman" panose="02020603050405020304"/>
                <a:cs typeface="Arial" panose="020B0604020202020204" pitchFamily="34" charset="0"/>
              </a:rPr>
              <a:t>Тел.: 0086-830-3161918                        Факс: 0830-3161222                 Email: iceo@swum.edu.cn </a:t>
            </a:r>
            <a:endParaRPr lang="en-US" altLang="zh-CN" sz="16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br>
              <a:rPr lang="en-US" altLang="zh-CN" sz="1600" b="1" dirty="0"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lang="en-US" altLang="zh-CN" sz="16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 descr="中国地图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1238" y="1454150"/>
            <a:ext cx="10872787" cy="768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组合 1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071563"/>
            <a:ext cx="12361863" cy="2746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24" name="组合 17"/>
          <p:cNvGrpSpPr/>
          <p:nvPr/>
        </p:nvGrpSpPr>
        <p:grpSpPr>
          <a:xfrm>
            <a:off x="15193963" y="431800"/>
            <a:ext cx="785812" cy="500063"/>
            <a:chOff x="14696176" y="385740"/>
            <a:chExt cx="785818" cy="500066"/>
          </a:xfrm>
        </p:grpSpPr>
        <p:sp>
          <p:nvSpPr>
            <p:cNvPr id="5134" name="矩形 15"/>
            <p:cNvSpPr/>
            <p:nvPr/>
          </p:nvSpPr>
          <p:spPr>
            <a:xfrm>
              <a:off x="14839052" y="385740"/>
              <a:ext cx="64294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100" i="1" dirty="0">
                <a:cs typeface="Arial" panose="020B0604020202020204" pitchFamily="34" charset="0"/>
              </a:endParaRPr>
            </a:p>
          </p:txBody>
        </p:sp>
        <p:sp>
          <p:nvSpPr>
            <p:cNvPr id="5135" name="矩形 16"/>
            <p:cNvSpPr/>
            <p:nvPr/>
          </p:nvSpPr>
          <p:spPr>
            <a:xfrm>
              <a:off x="14696176" y="385740"/>
              <a:ext cx="7143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100" i="1" dirty="0">
                <a:cs typeface="Arial" panose="020B0604020202020204" pitchFamily="34" charset="0"/>
              </a:endParaRPr>
            </a:p>
          </p:txBody>
        </p:sp>
      </p:grpSp>
      <p:sp>
        <p:nvSpPr>
          <p:cNvPr id="14" name="KSO_Shape"/>
          <p:cNvSpPr/>
          <p:nvPr/>
        </p:nvSpPr>
        <p:spPr>
          <a:xfrm>
            <a:off x="8115214" y="6767661"/>
            <a:ext cx="288043" cy="28804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635000" h="635000" prst="angle"/>
            <a:bevelB w="635000" h="635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图片 5" descr="长江经济带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150" y="5287963"/>
            <a:ext cx="6883400" cy="3394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线形标注 2 12"/>
          <p:cNvSpPr/>
          <p:nvPr/>
        </p:nvSpPr>
        <p:spPr>
          <a:xfrm>
            <a:off x="10467975" y="3475038"/>
            <a:ext cx="5734050" cy="2141538"/>
          </a:xfrm>
          <a:prstGeom prst="borderCallout2">
            <a:avLst>
              <a:gd name="adj1" fmla="val 85277"/>
              <a:gd name="adj2" fmla="val -644"/>
              <a:gd name="adj3" fmla="val 95782"/>
              <a:gd name="adj4" fmla="val -556"/>
              <a:gd name="adj5" fmla="val 154825"/>
              <a:gd name="adj6" fmla="val -35813"/>
            </a:avLst>
          </a:prstGeom>
          <a:solidFill>
            <a:schemeClr val="accent3">
              <a:lumMod val="75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400" b="1" i="0" u="none" strike="noStrike">
                <a:ln>
                  <a:noFill/>
                </a:ln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坐落在国家历史文化名城</a:t>
            </a:r>
            <a:br>
              <a:rPr lang="en-US" sz="1400" b="1" i="0" u="none" strike="noStrike">
                <a:ln>
                  <a:noFill/>
                </a:ln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</a:br>
            <a:r>
              <a:rPr lang="en-US" altLang="en-US" sz="1400" b="1" i="0" u="none" strike="noStrike">
                <a:ln>
                  <a:noFill/>
                </a:ln>
                <a:solidFill>
                  <a:srgbClr val="FFFFFF"/>
                </a:solidFill>
                <a:effectLst/>
                <a:ea typeface="Times New Roman" panose="02020603050405020304"/>
                <a:cs typeface="Arial" panose="020B0604020202020204" pitchFamily="34" charset="0"/>
                <a:sym typeface="+mn-ea"/>
              </a:rPr>
              <a:t>Расположен в знаменитом национальном историческом и культурном городе</a:t>
            </a:r>
            <a:r>
              <a:rPr lang="en-US" altLang="en-US" sz="1400" b="0" i="0" u="none" strike="noStrike">
                <a:ln>
                  <a:noFill/>
                </a:ln>
                <a:solidFill>
                  <a:srgbClr val="FFFFFF"/>
                </a:solidFill>
                <a:effectLst/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endParaRPr kumimoji="0" lang="zh-CN" altLang="en-US" sz="1400" b="1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R="0" lv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400" b="1" i="0" u="none" strike="noStrike">
                <a:ln>
                  <a:noFill/>
                </a:ln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                                                                                       ——泸州</a:t>
            </a:r>
            <a:br>
              <a:rPr lang="en-US" sz="1400" b="1" i="0" u="none" strike="noStrike">
                <a:ln>
                  <a:noFill/>
                </a:ln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</a:br>
            <a:r>
              <a:rPr lang="en-US" altLang="en-US" sz="1400" b="1" i="0" u="none" strike="noStrike">
                <a:ln>
                  <a:noFill/>
                </a:ln>
                <a:solidFill>
                  <a:srgbClr val="FFFFFF"/>
                </a:solidFill>
                <a:effectLst/>
                <a:ea typeface="Times New Roman" panose="02020603050405020304"/>
                <a:cs typeface="Arial" panose="020B0604020202020204" pitchFamily="34" charset="0"/>
                <a:sym typeface="+mn-ea"/>
              </a:rPr>
              <a:t>                                                                                         ——Лучжоу</a:t>
            </a:r>
            <a:r>
              <a:rPr lang="en-US" altLang="en-US" sz="1400" b="0" i="0" u="none" strike="noStrike">
                <a:ln>
                  <a:noFill/>
                </a:ln>
                <a:solidFill>
                  <a:srgbClr val="FFFFFF"/>
                </a:solidFill>
                <a:effectLst/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endParaRPr kumimoji="0" lang="zh-CN" altLang="zh-CN" sz="1400" b="1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R="0" lv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400" b="0" i="0" u="none" strike="noStrike">
                <a:ln>
                  <a:noFill/>
                </a:ln>
                <a:solidFill>
                  <a:srgbClr val="FFFFFF"/>
                </a:solidFill>
                <a:effectLst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Located in Luzhou -- a National Famous Historical and Cultural City</a:t>
            </a:r>
            <a:br>
              <a:rPr lang="en-US" sz="1400" b="0" i="0" u="none" strike="noStrike">
                <a:ln>
                  <a:noFill/>
                </a:ln>
                <a:solidFill>
                  <a:srgbClr val="FFFFFF"/>
                </a:solidFill>
                <a:effectLst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</a:br>
            <a:endParaRPr kumimoji="0" lang="en-US" altLang="en-US" sz="1400" b="0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Box 37"/>
          <p:cNvSpPr txBox="1"/>
          <p:nvPr/>
        </p:nvSpPr>
        <p:spPr>
          <a:xfrm>
            <a:off x="373380" y="1346200"/>
            <a:ext cx="13829030" cy="1310005"/>
          </a:xfrm>
          <a:prstGeom prst="rect">
            <a:avLst/>
          </a:prstGeom>
          <a:noFill/>
          <a:ln w="9525">
            <a:noFill/>
          </a:ln>
        </p:spPr>
        <p:txBody>
          <a:bodyPr wrap="square" lIns="165900" tIns="82950" rIns="165900" bIns="82950">
            <a:noAutofit/>
          </a:bodyPr>
          <a:lstStyle/>
          <a:p>
            <a:pPr marR="0" defTabSz="914400" eaLnBrk="1" hangingPunct="1">
              <a:buClrTx/>
              <a:buSzTx/>
              <a:buFont typeface="Wingdings" panose="05000000000000000000" charset="0"/>
              <a:buChar char="u"/>
              <a:defRPr/>
            </a:pPr>
            <a:r>
              <a:rPr lang="en-US" sz="2000" b="1" i="0" u="none" strike="noStrike" dirty="0" err="1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西南医科大学是四川省全日制普通高等学校</a:t>
            </a:r>
            <a:endParaRPr lang="en-US" sz="2000" b="1" i="0" u="none" strike="noStrike" dirty="0"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eaLnBrk="1" hangingPunct="1">
              <a:buFont typeface="Wingdings" panose="05000000000000000000" charset="0"/>
              <a:buChar char="u"/>
              <a:defRPr/>
            </a:pPr>
            <a:r>
              <a:rPr lang="ru-RU" altLang="en-US" sz="2000" b="1" dirty="0" smtClean="0">
                <a:ea typeface="Times New Roman" panose="02020603050405020304"/>
                <a:cs typeface="Arial" panose="020B0604020202020204" pitchFamily="34" charset="0"/>
                <a:sym typeface="+mn-ea"/>
              </a:rPr>
              <a:t>Юго-Западный медицинский университет </a:t>
            </a:r>
            <a:r>
              <a:rPr lang="ru-RU" altLang="en-US" sz="2000" b="1" dirty="0" smtClean="0">
                <a:ea typeface="Times New Roman" panose="02020603050405020304"/>
                <a:cs typeface="Arial" panose="020B0604020202020204" pitchFamily="34" charset="0"/>
                <a:sym typeface="+mn-ea"/>
              </a:rPr>
              <a:t>– является высшеми учебнами очными университетам в </a:t>
            </a:r>
            <a:r>
              <a:rPr lang="ru-RU" altLang="en-US" sz="2000" b="1" dirty="0" smtClean="0">
                <a:ea typeface="Times New Roman" panose="02020603050405020304"/>
                <a:cs typeface="Arial" panose="020B0604020202020204" pitchFamily="34" charset="0"/>
                <a:sym typeface="+mn-ea"/>
              </a:rPr>
              <a:t>провинции Сычуань</a:t>
            </a:r>
            <a:r>
              <a:rPr lang="ru-RU" altLang="en-US" sz="2000" b="1" dirty="0" smtClean="0">
                <a:ea typeface="Times New Roman" panose="02020603050405020304"/>
                <a:cs typeface="Arial" panose="020B0604020202020204" pitchFamily="34" charset="0"/>
                <a:sym typeface="+mn-ea"/>
              </a:rPr>
              <a:t>.</a:t>
            </a:r>
            <a:endParaRPr lang="en-US" altLang="en-US" sz="2000" b="1" dirty="0" smtClean="0">
              <a:ea typeface="Times New Roman" panose="02020603050405020304"/>
              <a:cs typeface="Arial" panose="020B0604020202020204" pitchFamily="34" charset="0"/>
              <a:sym typeface="+mn-ea"/>
            </a:endParaRPr>
          </a:p>
          <a:p>
            <a:pPr eaLnBrk="1" hangingPunct="1">
              <a:buFont typeface="Wingdings" panose="05000000000000000000" charset="0"/>
              <a:buChar char="u"/>
              <a:defRPr/>
            </a:pPr>
            <a:r>
              <a:rPr lang="en-US" sz="2000" b="1" i="0" u="none" strike="noStrike" dirty="0" smtClean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SWMU </a:t>
            </a:r>
            <a:r>
              <a:rPr lang="en-US" sz="2000" b="1" i="0" u="none" strike="noStrike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is a Full-time University in Sichuan Province</a:t>
            </a:r>
            <a:br>
              <a:rPr lang="en-US" sz="2000" b="1" i="0" u="none" strike="noStrike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</a:br>
            <a:endParaRPr kumimoji="0" lang="zh-CN" altLang="en-US" sz="2000" b="1" kern="1200" cap="none" spc="0" normalizeH="0" baseline="0" noProof="1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indent="-571500" defTabSz="914400" eaLnBrk="1" hangingPunct="1">
              <a:buClrTx/>
              <a:buSzTx/>
              <a:buFont typeface="Wingdings" panose="05000000000000000000" charset="0"/>
              <a:buChar char="u"/>
              <a:defRPr/>
            </a:pPr>
            <a:endParaRPr kumimoji="0" lang="zh-CN" altLang="en-US" sz="2000" b="1" kern="1200" cap="none" spc="0" normalizeH="0" baseline="0" noProof="1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11441430" y="354330"/>
            <a:ext cx="3824605" cy="9074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地理位置</a:t>
            </a:r>
            <a:b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Географическое положение</a:t>
            </a:r>
            <a:endParaRPr lang="en-US" alt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location</a:t>
            </a:r>
            <a:r>
              <a:rPr lang="en-US" altLang="en-US" sz="1800" b="0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364605" y="5765165"/>
            <a:ext cx="2204720" cy="868045"/>
          </a:xfrm>
          <a:prstGeom prst="round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000" b="1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方正小标宋简体" panose="03000509000000000000" pitchFamily="65" charset="-122"/>
                <a:cs typeface="Arial" panose="020B0604020202020204" pitchFamily="34" charset="0"/>
              </a:rPr>
              <a:t>西南医科大学</a:t>
            </a:r>
            <a:br>
              <a:rPr lang="en-US" sz="1000" b="1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方正小标宋简体" panose="03000509000000000000" pitchFamily="65" charset="-122"/>
                <a:cs typeface="Arial" panose="020B0604020202020204" pitchFamily="34" charset="0"/>
              </a:rPr>
            </a:br>
            <a:r>
              <a:rPr lang="en-US" altLang="en-US" sz="1000" b="1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Юго-западный медицинский университет</a:t>
            </a:r>
            <a:r>
              <a:rPr lang="en-US" altLang="en-US" sz="1000" b="0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zh-CN" sz="10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方正小标宋简体" panose="03000509000000000000" pitchFamily="65" charset="-122"/>
              <a:cs typeface="Arial" panose="020B0604020202020204" pitchFamily="34" charset="0"/>
            </a:endParaRPr>
          </a:p>
          <a:p>
            <a:pPr marR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000" b="0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方正小标宋简体" panose="03000509000000000000" pitchFamily="65" charset="-122"/>
                <a:cs typeface="Arial" panose="020B0604020202020204" pitchFamily="34" charset="0"/>
              </a:rPr>
              <a:t>Southwest Medical University</a:t>
            </a:r>
            <a:br>
              <a:rPr lang="en-US" sz="1000" b="0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方正小标宋简体" panose="03000509000000000000" pitchFamily="65" charset="-122"/>
                <a:cs typeface="Arial" panose="020B0604020202020204" pitchFamily="34" charset="0"/>
              </a:rPr>
            </a:br>
            <a:endParaRPr kumimoji="0" lang="en-US" altLang="en-US" sz="10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方正小标宋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12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" grpId="0"/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直接箭头连接符 104"/>
          <p:cNvCxnSpPr/>
          <p:nvPr/>
        </p:nvCxnSpPr>
        <p:spPr>
          <a:xfrm flipV="1">
            <a:off x="11082495" y="3065780"/>
            <a:ext cx="0" cy="2446337"/>
          </a:xfrm>
          <a:prstGeom prst="straightConnector1">
            <a:avLst/>
          </a:prstGeom>
          <a:ln w="19050" cap="flat" cmpd="sng">
            <a:solidFill>
              <a:srgbClr val="BFBFBF"/>
            </a:solidFill>
            <a:prstDash val="solid"/>
            <a:miter/>
            <a:headEnd type="none" w="med" len="med"/>
            <a:tailEnd type="diamond" w="med" len="med"/>
          </a:ln>
        </p:spPr>
      </p:cxnSp>
      <p:pic>
        <p:nvPicPr>
          <p:cNvPr id="7171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1071563"/>
            <a:ext cx="12361863" cy="2746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72" name="组合 17"/>
          <p:cNvGrpSpPr/>
          <p:nvPr/>
        </p:nvGrpSpPr>
        <p:grpSpPr>
          <a:xfrm>
            <a:off x="15193963" y="431800"/>
            <a:ext cx="785812" cy="500063"/>
            <a:chOff x="14696176" y="385740"/>
            <a:chExt cx="785818" cy="500066"/>
          </a:xfrm>
        </p:grpSpPr>
        <p:sp>
          <p:nvSpPr>
            <p:cNvPr id="7330" name="矩形 15"/>
            <p:cNvSpPr/>
            <p:nvPr/>
          </p:nvSpPr>
          <p:spPr>
            <a:xfrm>
              <a:off x="14839052" y="385740"/>
              <a:ext cx="64294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</a:pPr>
              <a:endParaRPr lang="zh-CN" altLang="en-US" sz="100" i="1" dirty="0">
                <a:cs typeface="Arial" panose="020B0604020202020204" pitchFamily="34" charset="0"/>
              </a:endParaRPr>
            </a:p>
          </p:txBody>
        </p:sp>
        <p:sp>
          <p:nvSpPr>
            <p:cNvPr id="7331" name="矩形 16"/>
            <p:cNvSpPr/>
            <p:nvPr/>
          </p:nvSpPr>
          <p:spPr>
            <a:xfrm>
              <a:off x="14696176" y="385740"/>
              <a:ext cx="7143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</a:pPr>
              <a:endParaRPr lang="zh-CN" altLang="en-US" sz="100" i="1" dirty="0">
                <a:cs typeface="Arial" panose="020B0604020202020204" pitchFamily="34" charset="0"/>
              </a:endParaRPr>
            </a:p>
          </p:txBody>
        </p:sp>
      </p:grpSp>
      <p:sp>
        <p:nvSpPr>
          <p:cNvPr id="7173" name="TextBox 18"/>
          <p:cNvSpPr txBox="1"/>
          <p:nvPr/>
        </p:nvSpPr>
        <p:spPr>
          <a:xfrm>
            <a:off x="577216" y="1489710"/>
            <a:ext cx="5806124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sz="20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学校历史发展沿革 </a:t>
            </a:r>
            <a:endParaRPr lang="en-US" sz="2000" b="1" i="0" u="none" strike="noStrike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altLang="en-US" sz="2000" b="1" i="0" u="none" strike="noStrike">
                <a:ea typeface="Times New Roman" panose="02020603050405020304"/>
                <a:cs typeface="Arial" panose="020B0604020202020204" pitchFamily="34" charset="0"/>
              </a:rPr>
              <a:t>История и развитие SWMU</a:t>
            </a:r>
            <a:r>
              <a:rPr lang="en-US" altLang="en-US" sz="2000" b="0" i="0" u="none" strike="noStrike"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zh-CN" sz="20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en-US" sz="20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History &amp; Development of SWMU </a:t>
            </a:r>
            <a:br>
              <a:rPr lang="en-US" sz="20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lang="en-US" altLang="en-US" sz="2000" b="1" i="0" u="none" strike="noStrike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H="1" flipV="1">
            <a:off x="4713838" y="3046730"/>
            <a:ext cx="56728" cy="3403144"/>
          </a:xfrm>
          <a:prstGeom prst="straightConnector1">
            <a:avLst/>
          </a:prstGeom>
          <a:ln w="19050" cap="flat" cmpd="sng">
            <a:solidFill>
              <a:srgbClr val="BFBFBF"/>
            </a:solidFill>
            <a:prstDash val="solid"/>
            <a:miter/>
            <a:headEnd type="none" w="med" len="med"/>
            <a:tailEnd type="diamond" w="med" len="med"/>
          </a:ln>
        </p:spPr>
      </p:cxnSp>
      <p:cxnSp>
        <p:nvCxnSpPr>
          <p:cNvPr id="24" name="直接箭头连接符 23"/>
          <p:cNvCxnSpPr/>
          <p:nvPr/>
        </p:nvCxnSpPr>
        <p:spPr>
          <a:xfrm flipV="1">
            <a:off x="6769152" y="2982246"/>
            <a:ext cx="0" cy="2689225"/>
          </a:xfrm>
          <a:prstGeom prst="straightConnector1">
            <a:avLst/>
          </a:prstGeom>
          <a:ln w="19050" cap="flat" cmpd="sng">
            <a:solidFill>
              <a:srgbClr val="BFBFBF"/>
            </a:solidFill>
            <a:prstDash val="solid"/>
            <a:miter/>
            <a:headEnd type="none" w="med" len="med"/>
            <a:tailEnd type="diamond" w="med" len="med"/>
          </a:ln>
        </p:spPr>
      </p:cxnSp>
      <p:cxnSp>
        <p:nvCxnSpPr>
          <p:cNvPr id="25" name="直接箭头连接符 24"/>
          <p:cNvCxnSpPr/>
          <p:nvPr/>
        </p:nvCxnSpPr>
        <p:spPr>
          <a:xfrm flipV="1">
            <a:off x="2665038" y="3046730"/>
            <a:ext cx="0" cy="3684588"/>
          </a:xfrm>
          <a:prstGeom prst="straightConnector1">
            <a:avLst/>
          </a:prstGeom>
          <a:ln w="19050" cap="flat" cmpd="sng">
            <a:solidFill>
              <a:srgbClr val="BFBFBF"/>
            </a:solidFill>
            <a:prstDash val="solid"/>
            <a:miter/>
            <a:headEnd type="none" w="med" len="med"/>
            <a:tailEnd type="diamond" w="med" len="med"/>
          </a:ln>
        </p:spPr>
      </p:cxnSp>
      <p:cxnSp>
        <p:nvCxnSpPr>
          <p:cNvPr id="26" name="直接箭头连接符 25"/>
          <p:cNvCxnSpPr/>
          <p:nvPr/>
        </p:nvCxnSpPr>
        <p:spPr>
          <a:xfrm flipV="1">
            <a:off x="8866345" y="3064192"/>
            <a:ext cx="0" cy="2446338"/>
          </a:xfrm>
          <a:prstGeom prst="straightConnector1">
            <a:avLst/>
          </a:prstGeom>
          <a:ln w="19050" cap="flat" cmpd="sng">
            <a:solidFill>
              <a:srgbClr val="BFBFBF"/>
            </a:solidFill>
            <a:prstDash val="solid"/>
            <a:miter/>
            <a:headEnd type="none" w="med" len="med"/>
            <a:tailEnd type="diamond" w="med" len="med"/>
          </a:ln>
        </p:spPr>
      </p:cxnSp>
      <p:sp>
        <p:nvSpPr>
          <p:cNvPr id="27" name="矩形 15"/>
          <p:cNvSpPr/>
          <p:nvPr/>
        </p:nvSpPr>
        <p:spPr>
          <a:xfrm>
            <a:off x="547688" y="5088122"/>
            <a:ext cx="14789150" cy="3449638"/>
          </a:xfrm>
          <a:custGeom>
            <a:avLst/>
            <a:gdLst>
              <a:gd name="connsiteX0" fmla="*/ 0 w 9144000"/>
              <a:gd name="connsiteY0" fmla="*/ 0 h 1951196"/>
              <a:gd name="connsiteX1" fmla="*/ 9144000 w 9144000"/>
              <a:gd name="connsiteY1" fmla="*/ 0 h 1951196"/>
              <a:gd name="connsiteX2" fmla="*/ 9144000 w 9144000"/>
              <a:gd name="connsiteY2" fmla="*/ 1951196 h 1951196"/>
              <a:gd name="connsiteX3" fmla="*/ 0 w 9144000"/>
              <a:gd name="connsiteY3" fmla="*/ 1951196 h 1951196"/>
              <a:gd name="connsiteX4" fmla="*/ 0 w 9144000"/>
              <a:gd name="connsiteY4" fmla="*/ 0 h 1951196"/>
              <a:gd name="connsiteX0-1" fmla="*/ 0 w 9179169"/>
              <a:gd name="connsiteY0-2" fmla="*/ 1418492 h 3369688"/>
              <a:gd name="connsiteX1-3" fmla="*/ 9179169 w 9179169"/>
              <a:gd name="connsiteY1-4" fmla="*/ 0 h 3369688"/>
              <a:gd name="connsiteX2-5" fmla="*/ 9144000 w 9179169"/>
              <a:gd name="connsiteY2-6" fmla="*/ 3369688 h 3369688"/>
              <a:gd name="connsiteX3-7" fmla="*/ 0 w 9179169"/>
              <a:gd name="connsiteY3-8" fmla="*/ 3369688 h 3369688"/>
              <a:gd name="connsiteX4-9" fmla="*/ 0 w 9179169"/>
              <a:gd name="connsiteY4-10" fmla="*/ 1418492 h 3369688"/>
              <a:gd name="connsiteX0-11" fmla="*/ 0 w 9179169"/>
              <a:gd name="connsiteY0-12" fmla="*/ 1418492 h 3369688"/>
              <a:gd name="connsiteX1-13" fmla="*/ 9179169 w 9179169"/>
              <a:gd name="connsiteY1-14" fmla="*/ 0 h 3369688"/>
              <a:gd name="connsiteX2-15" fmla="*/ 9155723 w 9179169"/>
              <a:gd name="connsiteY2-16" fmla="*/ 1411934 h 3369688"/>
              <a:gd name="connsiteX3-17" fmla="*/ 0 w 9179169"/>
              <a:gd name="connsiteY3-18" fmla="*/ 3369688 h 3369688"/>
              <a:gd name="connsiteX4-19" fmla="*/ 0 w 9179169"/>
              <a:gd name="connsiteY4-20" fmla="*/ 1418492 h 3369688"/>
              <a:gd name="connsiteX0-21" fmla="*/ 0 w 9179259"/>
              <a:gd name="connsiteY0-22" fmla="*/ 1418492 h 3369688"/>
              <a:gd name="connsiteX1-23" fmla="*/ 9179169 w 9179259"/>
              <a:gd name="connsiteY1-24" fmla="*/ 0 h 3369688"/>
              <a:gd name="connsiteX2-25" fmla="*/ 9179259 w 9179259"/>
              <a:gd name="connsiteY2-26" fmla="*/ 1200919 h 3369688"/>
              <a:gd name="connsiteX3-27" fmla="*/ 0 w 9179259"/>
              <a:gd name="connsiteY3-28" fmla="*/ 3369688 h 3369688"/>
              <a:gd name="connsiteX4-29" fmla="*/ 0 w 9179259"/>
              <a:gd name="connsiteY4-30" fmla="*/ 1418492 h 3369688"/>
            </a:gdLst>
            <a:ahLst/>
            <a:cxnLst>
              <a:cxn ang="0">
                <a:pos x="connsiteX0-21" y="connsiteY0-22"/>
              </a:cxn>
              <a:cxn ang="0">
                <a:pos x="connsiteX1-23" y="connsiteY1-24"/>
              </a:cxn>
              <a:cxn ang="0">
                <a:pos x="connsiteX2-25" y="connsiteY2-26"/>
              </a:cxn>
              <a:cxn ang="0">
                <a:pos x="connsiteX3-27" y="connsiteY3-28"/>
              </a:cxn>
              <a:cxn ang="0">
                <a:pos x="connsiteX4-29" y="connsiteY4-30"/>
              </a:cxn>
            </a:cxnLst>
            <a:rect l="l" t="t" r="r" b="b"/>
            <a:pathLst>
              <a:path w="9179259" h="3369688">
                <a:moveTo>
                  <a:pt x="0" y="1418492"/>
                </a:moveTo>
                <a:lnTo>
                  <a:pt x="9179169" y="0"/>
                </a:lnTo>
                <a:cubicBezTo>
                  <a:pt x="9179199" y="400306"/>
                  <a:pt x="9179229" y="800613"/>
                  <a:pt x="9179259" y="1200919"/>
                </a:cubicBezTo>
                <a:lnTo>
                  <a:pt x="0" y="3369688"/>
                </a:lnTo>
                <a:lnTo>
                  <a:pt x="0" y="1418492"/>
                </a:lnTo>
                <a:close/>
              </a:path>
            </a:pathLst>
          </a:custGeom>
          <a:gradFill flip="none" rotWithShape="1">
            <a:gsLst>
              <a:gs pos="0">
                <a:srgbClr val="ADADAD"/>
              </a:gs>
              <a:gs pos="39000">
                <a:sysClr val="window" lastClr="FFFFFF"/>
              </a:gs>
              <a:gs pos="100000">
                <a:srgbClr val="CBCBCB"/>
              </a:gs>
            </a:gsLst>
            <a:lin ang="4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48138" tIns="74068" rIns="148138" bIns="74068" anchor="ctr"/>
          <a:lstStyle/>
          <a:p>
            <a:pPr marR="0" lvl="0" algn="ctr" defTabSz="148082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7181" name="直接连接符 27"/>
          <p:cNvCxnSpPr/>
          <p:nvPr/>
        </p:nvCxnSpPr>
        <p:spPr>
          <a:xfrm flipV="1">
            <a:off x="457200" y="5029200"/>
            <a:ext cx="14449425" cy="1468438"/>
          </a:xfrm>
          <a:prstGeom prst="line">
            <a:avLst/>
          </a:prstGeom>
          <a:ln w="6350" cap="flat" cmpd="sng">
            <a:solidFill>
              <a:srgbClr val="D9D9D9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3" name="组合 28"/>
          <p:cNvGrpSpPr/>
          <p:nvPr/>
        </p:nvGrpSpPr>
        <p:grpSpPr>
          <a:xfrm>
            <a:off x="4520303" y="5615835"/>
            <a:ext cx="1840574" cy="1553301"/>
            <a:chOff x="4023733" y="5630122"/>
            <a:chExt cx="2000277" cy="1716832"/>
          </a:xfrm>
        </p:grpSpPr>
        <p:sp>
          <p:nvSpPr>
            <p:cNvPr id="7314" name="Oval 65"/>
            <p:cNvSpPr/>
            <p:nvPr/>
          </p:nvSpPr>
          <p:spPr>
            <a:xfrm flipH="1">
              <a:off x="4393943" y="7103793"/>
              <a:ext cx="1568728" cy="243161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F2F2F2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lIns="148138" tIns="74068" rIns="148138" bIns="74068" anchor="ctr" anchorCtr="0"/>
            <a:lstStyle/>
            <a:p>
              <a:pPr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圆角矩形 30"/>
            <p:cNvSpPr/>
            <p:nvPr/>
          </p:nvSpPr>
          <p:spPr bwMode="auto">
            <a:xfrm rot="2434685">
              <a:off x="4275574" y="5630122"/>
              <a:ext cx="1512000" cy="1584000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T w="260350" h="50800" prst="softRound"/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" name="圆角矩形 31"/>
            <p:cNvSpPr/>
            <p:nvPr/>
          </p:nvSpPr>
          <p:spPr bwMode="auto">
            <a:xfrm rot="2434685">
              <a:off x="4551526" y="5786191"/>
              <a:ext cx="1472484" cy="106701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FFFF"/>
                </a:gs>
                <a:gs pos="62000">
                  <a:srgbClr val="FFFFFF">
                    <a:alpha val="22000"/>
                  </a:srgbClr>
                </a:gs>
                <a:gs pos="40000">
                  <a:srgbClr val="FFFFFF">
                    <a:alpha val="0"/>
                  </a:srgbClr>
                </a:gs>
              </a:gsLst>
              <a:lin ang="16200000" scaled="1"/>
            </a:gradFill>
            <a:ln w="34925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321" name="十字星 32"/>
            <p:cNvSpPr/>
            <p:nvPr/>
          </p:nvSpPr>
          <p:spPr>
            <a:xfrm rot="-2965315">
              <a:off x="4409613" y="6069374"/>
              <a:ext cx="371575" cy="242511"/>
            </a:xfrm>
            <a:prstGeom prst="star4">
              <a:avLst>
                <a:gd name="adj" fmla="val 3398"/>
              </a:avLst>
            </a:prstGeom>
            <a:solidFill>
              <a:srgbClr val="FFFFFF"/>
            </a:solidFill>
            <a:ln w="12700">
              <a:noFill/>
            </a:ln>
          </p:spPr>
          <p:txBody>
            <a:bodyPr lIns="111104" tIns="55552" rIns="111104" bIns="55552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22" name="十字星 33"/>
            <p:cNvSpPr/>
            <p:nvPr/>
          </p:nvSpPr>
          <p:spPr>
            <a:xfrm rot="-2965315">
              <a:off x="5428596" y="6863797"/>
              <a:ext cx="371575" cy="242509"/>
            </a:xfrm>
            <a:prstGeom prst="star4">
              <a:avLst>
                <a:gd name="adj" fmla="val 3398"/>
              </a:avLst>
            </a:prstGeom>
            <a:solidFill>
              <a:srgbClr val="FFFFFF"/>
            </a:solidFill>
            <a:ln w="12700">
              <a:noFill/>
            </a:ln>
          </p:spPr>
          <p:txBody>
            <a:bodyPr lIns="111104" tIns="55552" rIns="111104" bIns="55552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 rot="18634685">
              <a:off x="5540161" y="6924211"/>
              <a:ext cx="170502" cy="121255"/>
            </a:xfrm>
            <a:prstGeom prst="ellipse">
              <a:avLst/>
            </a:prstGeom>
            <a:gradFill flip="none" rotWithShape="1">
              <a:gsLst>
                <a:gs pos="57000">
                  <a:sysClr val="window" lastClr="FFFFFF">
                    <a:alpha val="38000"/>
                  </a:sysClr>
                </a:gs>
                <a:gs pos="0">
                  <a:sysClr val="window" lastClr="FFFFFF"/>
                </a:gs>
                <a:gs pos="82000">
                  <a:sysClr val="window" lastClr="FFFFFF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1104" tIns="55552" rIns="111104" bIns="55552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6" name="圆角矩形 35"/>
            <p:cNvSpPr/>
            <p:nvPr/>
          </p:nvSpPr>
          <p:spPr bwMode="auto">
            <a:xfrm rot="13234685" flipH="1">
              <a:off x="4023733" y="5999421"/>
              <a:ext cx="1472484" cy="106701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ysClr val="window" lastClr="FFFFFF">
                    <a:alpha val="60000"/>
                  </a:sysClr>
                </a:gs>
                <a:gs pos="92000">
                  <a:srgbClr val="FFFFFF">
                    <a:alpha val="22000"/>
                  </a:srgbClr>
                </a:gs>
                <a:gs pos="83000">
                  <a:sysClr val="window" lastClr="FFFFFF">
                    <a:alpha val="0"/>
                  </a:sysClr>
                </a:gs>
              </a:gsLst>
              <a:lin ang="16200000" scaled="1"/>
            </a:gradFill>
            <a:ln w="34925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329" name="TextBox 78"/>
            <p:cNvSpPr txBox="1"/>
            <p:nvPr/>
          </p:nvSpPr>
          <p:spPr>
            <a:xfrm>
              <a:off x="4104458" y="6223881"/>
              <a:ext cx="1802656" cy="47500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r>
                <a:rPr lang="en-US" sz="1600" b="1" i="0" u="none" strike="noStrike" dirty="0">
                  <a:solidFill>
                    <a:srgbClr val="FFFFFF"/>
                  </a:solidFill>
                  <a:cs typeface="Arial" panose="020B0604020202020204" pitchFamily="34" charset="0"/>
                  <a:sym typeface="宋体" panose="02010600030101010101" pitchFamily="2" charset="-122"/>
                </a:rPr>
                <a:t>1978</a:t>
              </a:r>
              <a:r>
                <a:rPr lang="en-US" sz="1600" b="1" i="0" u="none" strike="noStrike" dirty="0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  <a:sym typeface="宋体" panose="02010600030101010101" pitchFamily="2" charset="-122"/>
                </a:rPr>
                <a:t>年</a:t>
              </a:r>
              <a:br>
                <a:rPr lang="en-US" sz="1600" b="1" i="0" u="none" strike="noStrike" dirty="0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  <a:sym typeface="宋体" panose="02010600030101010101" pitchFamily="2" charset="-122"/>
                </a:rPr>
              </a:br>
              <a:r>
                <a:rPr lang="en-US" altLang="en-US" sz="1600" b="0" i="0" u="none" strike="noStrike" dirty="0">
                  <a:solidFill>
                    <a:srgbClr val="FFFFFF"/>
                  </a:solidFill>
                  <a:ea typeface="Times New Roman" panose="02020603050405020304"/>
                  <a:cs typeface="Arial" panose="020B0604020202020204" pitchFamily="34" charset="0"/>
                  <a:sym typeface="宋体" panose="02010600030101010101" pitchFamily="2" charset="-122"/>
                </a:rPr>
                <a:t>1978 г. </a:t>
              </a:r>
              <a:endParaRPr lang="en-US" altLang="en-US" sz="1600" b="0" i="0" u="none" strike="noStrike" dirty="0">
                <a:solidFill>
                  <a:srgbClr val="FFFFFF"/>
                </a:solidFill>
                <a:ea typeface="Times New Roman" panose="02020603050405020304"/>
                <a:cs typeface="Arial" panose="020B0604020202020204" pitchFamily="3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5144" name="TextBox 83"/>
          <p:cNvSpPr txBox="1"/>
          <p:nvPr/>
        </p:nvSpPr>
        <p:spPr>
          <a:xfrm>
            <a:off x="4713838" y="2516404"/>
            <a:ext cx="2269726" cy="1812569"/>
          </a:xfrm>
          <a:prstGeom prst="rect">
            <a:avLst/>
          </a:prstGeom>
          <a:noFill/>
          <a:ln w="9525">
            <a:noFill/>
          </a:ln>
        </p:spPr>
        <p:txBody>
          <a:bodyPr lIns="148138" tIns="74068" rIns="148138" bIns="74068" anchor="ctr" anchorCtr="0"/>
          <a:lstStyle/>
          <a:p>
            <a:pPr eaLnBrk="1" hangingPunct="1">
              <a:lnSpc>
                <a:spcPct val="100000"/>
              </a:lnSpc>
            </a:pPr>
            <a:r>
              <a:rPr lang="en-US" sz="1300" b="1" i="0" u="none" strike="noStrike" dirty="0" err="1"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泸州医学院</a:t>
            </a:r>
            <a:br>
              <a:rPr lang="en-US" sz="1300" b="1" i="0" u="none" strike="noStrike" dirty="0"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Лучжоуский</a:t>
            </a:r>
            <a:r>
              <a:rPr lang="en-US" altLang="en-US" sz="1300" b="1" i="0" u="none" strike="noStrike" dirty="0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медицинский</a:t>
            </a:r>
            <a:r>
              <a:rPr lang="en-US" altLang="en-US" sz="1300" b="1" i="0" u="none" strike="noStrike" dirty="0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колледж</a:t>
            </a:r>
            <a:r>
              <a:rPr lang="en-US" altLang="en-US" sz="1300" b="0" i="0" u="none" strike="noStrike" dirty="0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zh-CN" sz="1300" b="1" dirty="0"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sz="1300" b="1" i="0" u="none" strike="noStrike" dirty="0" err="1"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Luzhou</a:t>
            </a:r>
            <a:r>
              <a:rPr lang="en-US" sz="1300" b="1" i="0" u="none" strike="noStrike" dirty="0"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Medical </a:t>
            </a:r>
            <a:r>
              <a:rPr lang="en-US" sz="1300" b="1" i="0" u="none" strike="noStrike" dirty="0" smtClean="0"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College</a:t>
            </a:r>
            <a:endParaRPr lang="en-US" altLang="zh-CN" sz="1300" b="1" i="0" u="none" strike="noStrike" dirty="0"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组合 62"/>
          <p:cNvGrpSpPr/>
          <p:nvPr/>
        </p:nvGrpSpPr>
        <p:grpSpPr>
          <a:xfrm>
            <a:off x="6790331" y="5227496"/>
            <a:ext cx="1476375" cy="1454150"/>
            <a:chOff x="11381887" y="4688485"/>
            <a:chExt cx="1476913" cy="1454044"/>
          </a:xfrm>
        </p:grpSpPr>
        <p:sp>
          <p:nvSpPr>
            <p:cNvPr id="7265" name="Oval 65"/>
            <p:cNvSpPr/>
            <p:nvPr/>
          </p:nvSpPr>
          <p:spPr>
            <a:xfrm flipH="1">
              <a:off x="11634461" y="5989091"/>
              <a:ext cx="989887" cy="153438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F2F2F2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lIns="148138" tIns="74068" rIns="148138" bIns="74068" anchor="ctr" anchorCtr="0"/>
            <a:lstStyle/>
            <a:p>
              <a:pPr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圆角矩形 64"/>
            <p:cNvSpPr/>
            <p:nvPr/>
          </p:nvSpPr>
          <p:spPr bwMode="auto">
            <a:xfrm rot="2434685">
              <a:off x="11385279" y="4688485"/>
              <a:ext cx="1368000" cy="1368000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T w="260350" h="50800" prst="softRound"/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 bwMode="auto">
            <a:xfrm rot="2434685">
              <a:off x="11929644" y="4815942"/>
              <a:ext cx="929156" cy="673295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FFFF"/>
                </a:gs>
                <a:gs pos="62000">
                  <a:srgbClr val="FFFFFF">
                    <a:alpha val="22000"/>
                  </a:srgbClr>
                </a:gs>
                <a:gs pos="40000">
                  <a:srgbClr val="FFFFFF">
                    <a:alpha val="0"/>
                  </a:srgbClr>
                </a:gs>
              </a:gsLst>
              <a:lin ang="16200000" scaled="1"/>
            </a:gradFill>
            <a:ln w="34925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272" name="十字星 66"/>
            <p:cNvSpPr/>
            <p:nvPr/>
          </p:nvSpPr>
          <p:spPr>
            <a:xfrm rot="-2965315">
              <a:off x="11667559" y="5328887"/>
              <a:ext cx="234469" cy="153026"/>
            </a:xfrm>
            <a:prstGeom prst="star4">
              <a:avLst>
                <a:gd name="adj" fmla="val 3398"/>
              </a:avLst>
            </a:prstGeom>
            <a:solidFill>
              <a:srgbClr val="FFFFFF"/>
            </a:solidFill>
            <a:ln w="12700">
              <a:noFill/>
            </a:ln>
          </p:spPr>
          <p:txBody>
            <a:bodyPr lIns="111104" tIns="55552" rIns="111104" bIns="55552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73" name="十字星 67"/>
            <p:cNvSpPr/>
            <p:nvPr/>
          </p:nvSpPr>
          <p:spPr>
            <a:xfrm rot="-2965315">
              <a:off x="12310549" y="5830179"/>
              <a:ext cx="234469" cy="153026"/>
            </a:xfrm>
            <a:prstGeom prst="star4">
              <a:avLst>
                <a:gd name="adj" fmla="val 3398"/>
              </a:avLst>
            </a:prstGeom>
            <a:solidFill>
              <a:srgbClr val="FFFFFF"/>
            </a:solidFill>
            <a:ln w="12700">
              <a:noFill/>
            </a:ln>
          </p:spPr>
          <p:txBody>
            <a:bodyPr lIns="111104" tIns="55552" rIns="111104" bIns="55552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 rot="18634685">
              <a:off x="12380961" y="5868312"/>
              <a:ext cx="107590" cy="76514"/>
            </a:xfrm>
            <a:prstGeom prst="ellipse">
              <a:avLst/>
            </a:prstGeom>
            <a:gradFill flip="none" rotWithShape="1">
              <a:gsLst>
                <a:gs pos="57000">
                  <a:sysClr val="window" lastClr="FFFFFF">
                    <a:alpha val="38000"/>
                  </a:sysClr>
                </a:gs>
                <a:gs pos="0">
                  <a:sysClr val="window" lastClr="FFFFFF"/>
                </a:gs>
                <a:gs pos="82000">
                  <a:sysClr val="window" lastClr="FFFFFF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1104" tIns="55552" rIns="111104" bIns="55552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0" name="圆角矩形 69"/>
            <p:cNvSpPr/>
            <p:nvPr/>
          </p:nvSpPr>
          <p:spPr bwMode="auto">
            <a:xfrm rot="13234685" flipH="1">
              <a:off x="11392632" y="5277953"/>
              <a:ext cx="929156" cy="673295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ysClr val="window" lastClr="FFFFFF">
                    <a:alpha val="60000"/>
                  </a:sysClr>
                </a:gs>
                <a:gs pos="92000">
                  <a:srgbClr val="FFFFFF">
                    <a:alpha val="22000"/>
                  </a:srgbClr>
                </a:gs>
                <a:gs pos="83000">
                  <a:sysClr val="window" lastClr="FFFFFF">
                    <a:alpha val="0"/>
                  </a:sysClr>
                </a:gs>
              </a:gsLst>
              <a:lin ang="16200000" scaled="1"/>
            </a:gradFill>
            <a:ln w="34925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280" name="TextBox 81"/>
            <p:cNvSpPr txBox="1"/>
            <p:nvPr/>
          </p:nvSpPr>
          <p:spPr>
            <a:xfrm>
              <a:off x="11381887" y="5192541"/>
              <a:ext cx="1328548" cy="4389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r>
                <a:rPr lang="en-US" sz="1600" b="1" i="0" u="none" strike="noStrike">
                  <a:solidFill>
                    <a:srgbClr val="FFFFFF"/>
                  </a:solidFill>
                  <a:cs typeface="Arial" panose="020B0604020202020204" pitchFamily="34" charset="0"/>
                  <a:sym typeface="宋体" panose="02010600030101010101" pitchFamily="2" charset="-122"/>
                </a:rPr>
                <a:t>2003</a:t>
              </a:r>
              <a:r>
                <a:rPr lang="en-US" sz="1600" b="1" i="0" u="none" strike="noStrike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  <a:sym typeface="宋体" panose="02010600030101010101" pitchFamily="2" charset="-122"/>
                </a:rPr>
                <a:t>年</a:t>
              </a:r>
              <a:br>
                <a:rPr lang="en-US" sz="1600" b="1" i="0" u="none" strike="noStrike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  <a:sym typeface="宋体" panose="02010600030101010101" pitchFamily="2" charset="-122"/>
                </a:rPr>
              </a:br>
              <a:r>
                <a:rPr lang="en-US" altLang="en-US" sz="1600" b="0" i="0" u="none" strike="noStrike">
                  <a:solidFill>
                    <a:srgbClr val="FFFFFF"/>
                  </a:solidFill>
                  <a:ea typeface="Times New Roman" panose="02020603050405020304"/>
                  <a:cs typeface="Arial" panose="020B0604020202020204" pitchFamily="34" charset="0"/>
                  <a:sym typeface="宋体" panose="02010600030101010101" pitchFamily="2" charset="-122"/>
                </a:rPr>
                <a:t>2003 г. </a:t>
              </a:r>
              <a:endParaRPr lang="en-US" altLang="en-US" sz="1600" b="0" i="0" u="none" strike="noStrike" dirty="0">
                <a:solidFill>
                  <a:srgbClr val="FFFFFF"/>
                </a:solidFill>
                <a:ea typeface="Times New Roman" panose="02020603050405020304"/>
                <a:cs typeface="Arial" panose="020B0604020202020204" pitchFamily="3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5175" name="TextBox 89"/>
          <p:cNvSpPr txBox="1"/>
          <p:nvPr/>
        </p:nvSpPr>
        <p:spPr>
          <a:xfrm>
            <a:off x="6732109" y="2371157"/>
            <a:ext cx="2349500" cy="2463800"/>
          </a:xfrm>
          <a:prstGeom prst="rect">
            <a:avLst/>
          </a:prstGeom>
          <a:noFill/>
          <a:ln w="9525">
            <a:noFill/>
          </a:ln>
        </p:spPr>
        <p:txBody>
          <a:bodyPr lIns="148138" tIns="74068" rIns="148138" bIns="74068" anchor="ctr" anchorCtr="0"/>
          <a:lstStyle/>
          <a:p>
            <a:pPr eaLnBrk="1" hangingPunct="1">
              <a:lnSpc>
                <a:spcPct val="100000"/>
              </a:lnSpc>
            </a:pPr>
            <a:r>
              <a:rPr lang="en-US" sz="1300" b="1" i="0" u="none" strike="noStrike" dirty="0" err="1"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留学生学历教育</a:t>
            </a:r>
            <a:br>
              <a:rPr lang="en-US" sz="1300" b="1" i="0" u="none" strike="noStrike" dirty="0"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Дипломная</a:t>
            </a:r>
            <a:r>
              <a:rPr lang="en-US" altLang="en-US" sz="1300" b="1" i="0" u="none" strike="noStrike" dirty="0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программа</a:t>
            </a:r>
            <a:r>
              <a:rPr lang="en-US" altLang="en-US" sz="1300" b="1" i="0" u="none" strike="noStrike" dirty="0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для</a:t>
            </a:r>
            <a:r>
              <a:rPr lang="en-US" altLang="en-US" sz="1300" b="1" i="0" u="none" strike="noStrike" dirty="0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иностранных</a:t>
            </a:r>
            <a:r>
              <a:rPr lang="en-US" altLang="en-US" sz="1300" b="1" i="0" u="none" strike="noStrike" dirty="0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студентов</a:t>
            </a:r>
            <a:r>
              <a:rPr lang="en-US" altLang="en-US" sz="1300" b="0" i="0" u="none" strike="noStrike" dirty="0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CN" altLang="en-US" sz="1300" b="1" dirty="0"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sz="13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  <a:t>Degree program for the international students </a:t>
            </a:r>
            <a:br>
              <a:rPr lang="en-US" sz="13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lang="en-US" altLang="en-US" sz="1300" b="1" i="0" u="none" strike="noStrike" dirty="0"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8" name="组合 73"/>
          <p:cNvGrpSpPr/>
          <p:nvPr/>
        </p:nvGrpSpPr>
        <p:grpSpPr>
          <a:xfrm>
            <a:off x="2412442" y="6007033"/>
            <a:ext cx="1695513" cy="1630715"/>
            <a:chOff x="1346494" y="5903930"/>
            <a:chExt cx="1842222" cy="1801150"/>
          </a:xfrm>
        </p:grpSpPr>
        <p:sp>
          <p:nvSpPr>
            <p:cNvPr id="75" name="圆角矩形 74"/>
            <p:cNvSpPr/>
            <p:nvPr/>
          </p:nvSpPr>
          <p:spPr bwMode="auto">
            <a:xfrm rot="2434685">
              <a:off x="1423568" y="5903930"/>
              <a:ext cx="1674000" cy="1674000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T w="260350" h="50800" prst="softRound"/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圆角矩形 75"/>
            <p:cNvSpPr/>
            <p:nvPr/>
          </p:nvSpPr>
          <p:spPr bwMode="auto">
            <a:xfrm rot="2434685">
              <a:off x="1622064" y="5988768"/>
              <a:ext cx="1558791" cy="127123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FFFF"/>
                </a:gs>
                <a:gs pos="62000">
                  <a:srgbClr val="FFFFFF">
                    <a:alpha val="22000"/>
                  </a:srgbClr>
                </a:gs>
                <a:gs pos="40000">
                  <a:srgbClr val="FFFFFF">
                    <a:alpha val="0"/>
                  </a:srgbClr>
                </a:gs>
              </a:gsLst>
              <a:lin ang="16200000" scaled="1"/>
            </a:gradFill>
            <a:ln w="34925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254" name="组合 70"/>
            <p:cNvGrpSpPr/>
            <p:nvPr/>
          </p:nvGrpSpPr>
          <p:grpSpPr>
            <a:xfrm>
              <a:off x="1346494" y="6205006"/>
              <a:ext cx="1842222" cy="1500074"/>
              <a:chOff x="1333210" y="6205006"/>
              <a:chExt cx="2173566" cy="1598992"/>
            </a:xfrm>
          </p:grpSpPr>
          <p:sp>
            <p:nvSpPr>
              <p:cNvPr id="7255" name="Oval 65"/>
              <p:cNvSpPr/>
              <p:nvPr/>
            </p:nvSpPr>
            <p:spPr>
              <a:xfrm flipH="1">
                <a:off x="1606938" y="7514296"/>
                <a:ext cx="1868987" cy="289702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F2F2F2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lIns="148138" tIns="74068" rIns="148138" bIns="74068" anchor="ctr" anchorCtr="0"/>
              <a:lstStyle/>
              <a:p>
                <a:pPr defTabSz="1481455" eaLnBrk="1" hangingPunct="1">
                  <a:lnSpc>
                    <a:spcPct val="100000"/>
                  </a:lnSpc>
                </a:pPr>
                <a:endParaRPr lang="zh-CN" altLang="en-US" sz="1600" dirty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56" name="十字星 78"/>
              <p:cNvSpPr/>
              <p:nvPr/>
            </p:nvSpPr>
            <p:spPr>
              <a:xfrm rot="-2965315">
                <a:off x="1625606" y="6281886"/>
                <a:ext cx="442695" cy="288929"/>
              </a:xfrm>
              <a:prstGeom prst="star4">
                <a:avLst>
                  <a:gd name="adj" fmla="val 3398"/>
                </a:avLst>
              </a:prstGeom>
              <a:solidFill>
                <a:srgbClr val="FFFFFF"/>
              </a:solidFill>
              <a:ln w="12700">
                <a:noFill/>
              </a:ln>
            </p:spPr>
            <p:txBody>
              <a:bodyPr lIns="111104" tIns="55552" rIns="111104" bIns="55552" anchor="ctr" anchorCtr="0"/>
              <a:lstStyle/>
              <a:p>
                <a:pPr algn="ctr" defTabSz="1481455" eaLnBrk="1" hangingPunct="1">
                  <a:lnSpc>
                    <a:spcPct val="100000"/>
                  </a:lnSpc>
                </a:pPr>
                <a:endParaRPr lang="zh-CN" altLang="en-US" sz="1600" dirty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57" name="十字星 79"/>
              <p:cNvSpPr/>
              <p:nvPr/>
            </p:nvSpPr>
            <p:spPr>
              <a:xfrm rot="-2965315">
                <a:off x="2839627" y="7228363"/>
                <a:ext cx="442695" cy="288927"/>
              </a:xfrm>
              <a:prstGeom prst="star4">
                <a:avLst>
                  <a:gd name="adj" fmla="val 3398"/>
                </a:avLst>
              </a:prstGeom>
              <a:solidFill>
                <a:srgbClr val="FFFFFF"/>
              </a:solidFill>
              <a:ln w="12700">
                <a:noFill/>
              </a:ln>
            </p:spPr>
            <p:txBody>
              <a:bodyPr lIns="111104" tIns="55552" rIns="111104" bIns="55552" anchor="ctr" anchorCtr="0"/>
              <a:lstStyle/>
              <a:p>
                <a:pPr algn="ctr" defTabSz="1481455" eaLnBrk="1" hangingPunct="1">
                  <a:lnSpc>
                    <a:spcPct val="100000"/>
                  </a:lnSpc>
                </a:pPr>
                <a:endParaRPr lang="zh-CN" altLang="en-US" sz="1600" dirty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 rot="18634685">
                <a:off x="2972546" y="7300342"/>
                <a:ext cx="203137" cy="144463"/>
              </a:xfrm>
              <a:prstGeom prst="ellipse">
                <a:avLst/>
              </a:prstGeom>
              <a:gradFill flip="none" rotWithShape="1">
                <a:gsLst>
                  <a:gs pos="57000">
                    <a:sysClr val="window" lastClr="FFFFFF">
                      <a:alpha val="38000"/>
                    </a:sysClr>
                  </a:gs>
                  <a:gs pos="0">
                    <a:sysClr val="window" lastClr="FFFFFF"/>
                  </a:gs>
                  <a:gs pos="82000">
                    <a:sysClr val="window" lastClr="FFFFFF">
                      <a:alpha val="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11104" tIns="55552" rIns="111104" bIns="55552" anchor="ctr"/>
              <a:lstStyle/>
              <a:p>
                <a:pPr marR="0" lvl="0" algn="ctr" defTabSz="1480820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圆角矩形 81"/>
              <p:cNvSpPr/>
              <p:nvPr/>
            </p:nvSpPr>
            <p:spPr bwMode="auto">
              <a:xfrm rot="13234685" flipH="1">
                <a:off x="1333210" y="6293257"/>
                <a:ext cx="1754322" cy="12712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ysClr val="window" lastClr="FFFFFF">
                      <a:alpha val="60000"/>
                    </a:sysClr>
                  </a:gs>
                  <a:gs pos="92000">
                    <a:srgbClr val="FFFFFF">
                      <a:alpha val="22000"/>
                    </a:srgbClr>
                  </a:gs>
                  <a:gs pos="83000">
                    <a:sysClr val="window" lastClr="FFFFFF">
                      <a:alpha val="0"/>
                    </a:sysClr>
                  </a:gs>
                </a:gsLst>
                <a:lin ang="16200000" scaled="1"/>
              </a:gradFill>
              <a:ln w="34925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extrusionH="349250" prstMaterial="metal">
                <a:bevelB w="88900" h="196850" prst="softRound"/>
              </a:sp3d>
            </p:spPr>
            <p:txBody>
              <a:bodyPr lIns="148138" tIns="74068" rIns="148138" bIns="74068" anchor="ctr"/>
              <a:lstStyle/>
              <a:p>
                <a:pPr marR="0" lvl="0" algn="ctr" defTabSz="1480820" rtl="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264" name="TextBox 78"/>
              <p:cNvSpPr txBox="1"/>
              <p:nvPr/>
            </p:nvSpPr>
            <p:spPr>
              <a:xfrm>
                <a:off x="1359087" y="6499140"/>
                <a:ext cx="2147689" cy="5659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ctr" anchorCtr="0"/>
              <a:lstStyle/>
              <a:p>
                <a:pPr algn="ctr" defTabSz="1481455" eaLnBrk="1" hangingPunct="1">
                  <a:lnSpc>
                    <a:spcPct val="100000"/>
                  </a:lnSpc>
                </a:pPr>
                <a:r>
                  <a:rPr lang="en-US" sz="1600" b="1" i="0" u="none" strike="noStrike" dirty="0">
                    <a:solidFill>
                      <a:srgbClr val="FFFFFF"/>
                    </a:solidFill>
                    <a:cs typeface="Arial" panose="020B0604020202020204" pitchFamily="34" charset="0"/>
                  </a:rPr>
                  <a:t>1951</a:t>
                </a:r>
                <a:r>
                  <a:rPr lang="en-US" sz="1600" b="1" i="0" u="none" strike="noStrike" dirty="0">
                    <a:solidFill>
                      <a:srgbClr val="FFFFFF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年</a:t>
                </a:r>
                <a:br>
                  <a:rPr lang="en-US" sz="1600" b="1" i="0" u="none" strike="noStrike" dirty="0">
                    <a:solidFill>
                      <a:srgbClr val="FFFFFF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</a:br>
                <a:r>
                  <a:rPr lang="en-US" altLang="en-US" sz="1600" b="0" i="0" u="none" strike="noStrike" dirty="0">
                    <a:solidFill>
                      <a:srgbClr val="FFFFFF"/>
                    </a:solidFill>
                    <a:ea typeface="Times New Roman" panose="02020603050405020304"/>
                    <a:cs typeface="Arial" panose="020B0604020202020204" pitchFamily="34" charset="0"/>
                  </a:rPr>
                  <a:t>1951 г. </a:t>
                </a:r>
                <a:endParaRPr lang="en-US" altLang="en-US" sz="1600" b="0" i="0" u="none" strike="noStrike" dirty="0">
                  <a:solidFill>
                    <a:srgbClr val="FFFFFF"/>
                  </a:solidFill>
                  <a:ea typeface="Times New Roman" panose="02020603050405020304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186" name="TextBox 83"/>
          <p:cNvSpPr txBox="1"/>
          <p:nvPr/>
        </p:nvSpPr>
        <p:spPr>
          <a:xfrm>
            <a:off x="2607519" y="2792313"/>
            <a:ext cx="2244725" cy="1766991"/>
          </a:xfrm>
          <a:prstGeom prst="rect">
            <a:avLst/>
          </a:prstGeom>
          <a:noFill/>
          <a:ln w="9525">
            <a:noFill/>
          </a:ln>
        </p:spPr>
        <p:txBody>
          <a:bodyPr lIns="148138" tIns="74068" rIns="148138" bIns="74068" anchor="ctr" anchorCtr="0"/>
          <a:lstStyle/>
          <a:p>
            <a:pPr eaLnBrk="1" hangingPunct="1">
              <a:lnSpc>
                <a:spcPct val="100000"/>
              </a:lnSpc>
            </a:pPr>
            <a:r>
              <a:rPr lang="en-US" sz="1300" b="1" i="0" u="none" strike="noStrike" dirty="0" err="1">
                <a:ea typeface="微软雅黑" panose="020B0503020204020204" pitchFamily="34" charset="-122"/>
                <a:cs typeface="Arial" panose="020B0604020202020204" pitchFamily="34" charset="0"/>
              </a:rPr>
              <a:t>西南区川南医士校</a:t>
            </a:r>
            <a:br>
              <a:rPr lang="en-US" sz="13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</a:rPr>
              <a:t>Юго-Западная</a:t>
            </a:r>
            <a:r>
              <a:rPr lang="en-US" altLang="en-US" sz="1300" b="1" i="0" u="none" strike="noStrike" dirty="0">
                <a:ea typeface="Times New Roman" panose="02020603050405020304"/>
                <a:cs typeface="Arial" panose="020B0604020202020204" pitchFamily="34" charset="0"/>
              </a:rPr>
              <a:t> </a:t>
            </a: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</a:rPr>
              <a:t>Школа</a:t>
            </a:r>
            <a:r>
              <a:rPr lang="en-US" altLang="en-US" sz="1300" b="1" i="0" u="none" strike="noStrike" dirty="0">
                <a:ea typeface="Times New Roman" panose="02020603050405020304"/>
                <a:cs typeface="Arial" panose="020B0604020202020204" pitchFamily="34" charset="0"/>
              </a:rPr>
              <a:t> </a:t>
            </a: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</a:rPr>
              <a:t>врачей</a:t>
            </a:r>
            <a:r>
              <a:rPr lang="en-US" altLang="en-US" sz="1300" b="1" i="0" u="none" strike="noStrike" dirty="0">
                <a:ea typeface="Times New Roman" panose="02020603050405020304"/>
                <a:cs typeface="Arial" panose="020B0604020202020204" pitchFamily="34" charset="0"/>
              </a:rPr>
              <a:t> </a:t>
            </a: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</a:rPr>
              <a:t>Южной</a:t>
            </a:r>
            <a:r>
              <a:rPr lang="en-US" altLang="en-US" sz="1300" b="1" i="0" u="none" strike="noStrike" dirty="0">
                <a:ea typeface="Times New Roman" panose="02020603050405020304"/>
                <a:cs typeface="Arial" panose="020B0604020202020204" pitchFamily="34" charset="0"/>
              </a:rPr>
              <a:t> </a:t>
            </a:r>
            <a:r>
              <a:rPr lang="en-US" altLang="en-US" sz="1300" b="1" i="0" u="none" strike="noStrike" dirty="0" err="1">
                <a:ea typeface="Times New Roman" panose="02020603050405020304"/>
                <a:cs typeface="Arial" panose="020B0604020202020204" pitchFamily="34" charset="0"/>
              </a:rPr>
              <a:t>Сычуани</a:t>
            </a:r>
            <a:r>
              <a:rPr lang="en-US" altLang="en-US" sz="1300" b="0" i="0" u="none" strike="noStrike" dirty="0"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zh-CN" sz="13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sz="13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  <a:t>South Sichuan </a:t>
            </a:r>
            <a:br>
              <a:rPr lang="en-US" sz="13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sz="13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  <a:t>Medical School </a:t>
            </a:r>
            <a:endParaRPr lang="en-US" altLang="zh-CN" sz="13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组合 85"/>
          <p:cNvGrpSpPr/>
          <p:nvPr/>
        </p:nvGrpSpPr>
        <p:grpSpPr>
          <a:xfrm>
            <a:off x="8804433" y="4948555"/>
            <a:ext cx="1362075" cy="1395412"/>
            <a:chOff x="13857551" y="4442371"/>
            <a:chExt cx="1361808" cy="1395282"/>
          </a:xfrm>
        </p:grpSpPr>
        <p:sp>
          <p:nvSpPr>
            <p:cNvPr id="7232" name="Oval 65"/>
            <p:cNvSpPr/>
            <p:nvPr/>
          </p:nvSpPr>
          <p:spPr>
            <a:xfrm flipH="1">
              <a:off x="14111074" y="5699940"/>
              <a:ext cx="888437" cy="13771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F2F2F2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lIns="148138" tIns="74068" rIns="148138" bIns="74068" anchor="ctr" anchorCtr="0"/>
            <a:lstStyle/>
            <a:p>
              <a:pPr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8" name="圆角矩形 87"/>
            <p:cNvSpPr/>
            <p:nvPr/>
          </p:nvSpPr>
          <p:spPr bwMode="auto">
            <a:xfrm rot="2434685">
              <a:off x="13875469" y="4442371"/>
              <a:ext cx="1296000" cy="1296000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T w="260350" h="50800" prst="softRound"/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9" name="圆角矩形 88"/>
            <p:cNvSpPr/>
            <p:nvPr/>
          </p:nvSpPr>
          <p:spPr bwMode="auto">
            <a:xfrm rot="2434685">
              <a:off x="14385429" y="4525195"/>
              <a:ext cx="833930" cy="604291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ysClr val="window" lastClr="FFFFFF"/>
                </a:gs>
                <a:gs pos="62000">
                  <a:srgbClr val="FFFFFF">
                    <a:alpha val="22000"/>
                  </a:srgbClr>
                </a:gs>
                <a:gs pos="40000">
                  <a:sysClr val="window" lastClr="FFFFFF">
                    <a:alpha val="0"/>
                  </a:sysClr>
                </a:gs>
              </a:gsLst>
              <a:lin ang="16200000" scaled="1"/>
            </a:gradFill>
            <a:ln w="34925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239" name="十字星 89"/>
            <p:cNvSpPr/>
            <p:nvPr/>
          </p:nvSpPr>
          <p:spPr>
            <a:xfrm rot="-2965315">
              <a:off x="14140791" y="5107409"/>
              <a:ext cx="210438" cy="137342"/>
            </a:xfrm>
            <a:prstGeom prst="star4">
              <a:avLst>
                <a:gd name="adj" fmla="val 3398"/>
              </a:avLst>
            </a:prstGeom>
            <a:solidFill>
              <a:srgbClr val="FFFFFF"/>
            </a:solidFill>
            <a:ln w="12700">
              <a:noFill/>
            </a:ln>
          </p:spPr>
          <p:txBody>
            <a:bodyPr lIns="111104" tIns="55552" rIns="111104" bIns="55552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endParaRPr lang="zh-CN" altLang="en-US" sz="1600" dirty="0">
                <a:cs typeface="Arial" panose="020B0604020202020204" pitchFamily="34" charset="0"/>
              </a:endParaRPr>
            </a:p>
          </p:txBody>
        </p:sp>
        <p:sp>
          <p:nvSpPr>
            <p:cNvPr id="7240" name="十字星 90"/>
            <p:cNvSpPr/>
            <p:nvPr/>
          </p:nvSpPr>
          <p:spPr>
            <a:xfrm rot="-2965315">
              <a:off x="14717883" y="5557325"/>
              <a:ext cx="210438" cy="137342"/>
            </a:xfrm>
            <a:prstGeom prst="star4">
              <a:avLst>
                <a:gd name="adj" fmla="val 3398"/>
              </a:avLst>
            </a:prstGeom>
            <a:solidFill>
              <a:srgbClr val="FFFFFF"/>
            </a:solidFill>
            <a:ln w="12700">
              <a:noFill/>
            </a:ln>
          </p:spPr>
          <p:txBody>
            <a:bodyPr lIns="111104" tIns="55552" rIns="111104" bIns="55552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 rot="18634685">
              <a:off x="14781067" y="5591538"/>
              <a:ext cx="96563" cy="68673"/>
            </a:xfrm>
            <a:prstGeom prst="ellipse">
              <a:avLst/>
            </a:prstGeom>
            <a:gradFill flip="none" rotWithShape="1">
              <a:gsLst>
                <a:gs pos="57000">
                  <a:sysClr val="window" lastClr="FFFFFF">
                    <a:alpha val="38000"/>
                  </a:sysClr>
                </a:gs>
                <a:gs pos="0">
                  <a:sysClr val="window" lastClr="FFFFFF"/>
                </a:gs>
                <a:gs pos="82000">
                  <a:sysClr val="window" lastClr="FFFFFF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1104" tIns="55552" rIns="111104" bIns="55552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3" name="圆角矩形 92"/>
            <p:cNvSpPr/>
            <p:nvPr/>
          </p:nvSpPr>
          <p:spPr bwMode="auto">
            <a:xfrm rot="13234685" flipH="1">
              <a:off x="13857551" y="5030011"/>
              <a:ext cx="833930" cy="604291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ysClr val="window" lastClr="FFFFFF">
                    <a:alpha val="60000"/>
                  </a:sysClr>
                </a:gs>
                <a:gs pos="92000">
                  <a:srgbClr val="FFFFFF">
                    <a:alpha val="22000"/>
                  </a:srgbClr>
                </a:gs>
                <a:gs pos="83000">
                  <a:sysClr val="window" lastClr="FFFFFF">
                    <a:alpha val="0"/>
                  </a:sysClr>
                </a:gs>
              </a:gsLst>
              <a:lin ang="16200000" scaled="1"/>
            </a:gradFill>
            <a:ln w="34925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247" name="TextBox 81"/>
            <p:cNvSpPr txBox="1"/>
            <p:nvPr/>
          </p:nvSpPr>
          <p:spPr>
            <a:xfrm>
              <a:off x="14066132" y="4874419"/>
              <a:ext cx="975096" cy="42631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r>
                <a:rPr lang="en-US" sz="1600" b="1" i="0" u="none" strike="noStrike">
                  <a:solidFill>
                    <a:srgbClr val="FFFFFF"/>
                  </a:solidFill>
                  <a:cs typeface="Arial" panose="020B0604020202020204" pitchFamily="34" charset="0"/>
                </a:rPr>
                <a:t>2010</a:t>
              </a:r>
              <a:r>
                <a:rPr lang="en-US" sz="1600" b="1" i="0" u="none" strike="noStrike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年</a:t>
              </a:r>
              <a:br>
                <a:rPr lang="en-US" sz="1600" b="1" i="0" u="none" strike="noStrike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600" b="0" i="0" u="none" strike="noStrike">
                  <a:solidFill>
                    <a:srgbClr val="FFFFFF"/>
                  </a:solidFill>
                  <a:ea typeface="Times New Roman" panose="02020603050405020304"/>
                  <a:cs typeface="Arial" panose="020B0604020202020204" pitchFamily="34" charset="0"/>
                </a:rPr>
                <a:t>2010 г. </a:t>
              </a:r>
              <a:endParaRPr lang="en-US" altLang="en-US" sz="1600" b="0" i="0" u="none" strike="noStrike" dirty="0">
                <a:solidFill>
                  <a:srgbClr val="FFFFFF"/>
                </a:solidFill>
                <a:ea typeface="Times New Roman" panose="02020603050405020304"/>
                <a:cs typeface="Arial" panose="020B0604020202020204" pitchFamily="34" charset="0"/>
              </a:endParaRPr>
            </a:p>
          </p:txBody>
        </p:sp>
      </p:grpSp>
      <p:sp>
        <p:nvSpPr>
          <p:cNvPr id="5196" name="TextBox 89"/>
          <p:cNvSpPr txBox="1"/>
          <p:nvPr/>
        </p:nvSpPr>
        <p:spPr>
          <a:xfrm>
            <a:off x="8786970" y="2910205"/>
            <a:ext cx="2573338" cy="1511300"/>
          </a:xfrm>
          <a:prstGeom prst="rect">
            <a:avLst/>
          </a:prstGeom>
          <a:noFill/>
          <a:ln w="9525">
            <a:noFill/>
          </a:ln>
        </p:spPr>
        <p:txBody>
          <a:bodyPr lIns="148138" tIns="74068" rIns="148138" bIns="74068" anchor="ctr" anchorCtr="0"/>
          <a:lstStyle/>
          <a:p>
            <a:pPr eaLnBrk="1" hangingPunct="1">
              <a:lnSpc>
                <a:spcPct val="100000"/>
              </a:lnSpc>
            </a:pPr>
            <a:r>
              <a:rPr lang="en-US" sz="1300" b="1" i="0" u="none" strike="noStrike"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博士后工作站</a:t>
            </a:r>
            <a:br>
              <a:rPr lang="en-US" sz="1300" b="1" i="0" u="none" strike="noStrike"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300" b="1" i="0" u="none" strike="noStrike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Рабочая станция для докторов наук</a:t>
            </a:r>
            <a:r>
              <a:rPr lang="en-US" altLang="en-US" sz="1300" b="0" i="0" u="none" strike="noStrike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zh-CN" sz="1300" b="1" dirty="0"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sz="13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National Post-doctoral Scientific Research Station </a:t>
            </a:r>
            <a:br>
              <a:rPr lang="en-US" sz="13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lang="en-US" altLang="en-US" sz="1300" b="1" i="0" u="none" strike="noStrike" dirty="0"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0" name="文本框 3"/>
          <p:cNvSpPr txBox="1"/>
          <p:nvPr/>
        </p:nvSpPr>
        <p:spPr>
          <a:xfrm>
            <a:off x="12961620" y="344805"/>
            <a:ext cx="2312035" cy="117665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R="0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历史沿革</a:t>
            </a:r>
            <a:b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История развития</a:t>
            </a:r>
            <a:r>
              <a:rPr lang="en-US" altLang="en-US" sz="1800" b="0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zh-CN" sz="1800" b="1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History </a:t>
            </a:r>
            <a:b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kumimoji="0" lang="zh-CN" altLang="en-US" sz="1800" b="1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组合 85"/>
          <p:cNvGrpSpPr/>
          <p:nvPr/>
        </p:nvGrpSpPr>
        <p:grpSpPr>
          <a:xfrm>
            <a:off x="10679270" y="4764405"/>
            <a:ext cx="1362075" cy="1395412"/>
            <a:chOff x="13857551" y="4442371"/>
            <a:chExt cx="1361808" cy="1395282"/>
          </a:xfrm>
        </p:grpSpPr>
        <p:sp>
          <p:nvSpPr>
            <p:cNvPr id="7216" name="Oval 65"/>
            <p:cNvSpPr/>
            <p:nvPr/>
          </p:nvSpPr>
          <p:spPr>
            <a:xfrm flipH="1">
              <a:off x="14111074" y="5699940"/>
              <a:ext cx="888437" cy="13771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F2F2F2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lIns="148138" tIns="74068" rIns="148138" bIns="74068" anchor="ctr" anchorCtr="0"/>
            <a:lstStyle/>
            <a:p>
              <a:pPr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7" name="圆角矩形 96"/>
            <p:cNvSpPr/>
            <p:nvPr/>
          </p:nvSpPr>
          <p:spPr bwMode="auto">
            <a:xfrm rot="2434685">
              <a:off x="13875469" y="4442371"/>
              <a:ext cx="1296000" cy="1296000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T w="260350" h="50800" prst="softRound"/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8" name="圆角矩形 97"/>
            <p:cNvSpPr/>
            <p:nvPr/>
          </p:nvSpPr>
          <p:spPr bwMode="auto">
            <a:xfrm rot="2434685">
              <a:off x="14385429" y="4525195"/>
              <a:ext cx="833930" cy="604291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ysClr val="window" lastClr="FFFFFF"/>
                </a:gs>
                <a:gs pos="62000">
                  <a:srgbClr val="FFFFFF">
                    <a:alpha val="22000"/>
                  </a:srgbClr>
                </a:gs>
                <a:gs pos="40000">
                  <a:sysClr val="window" lastClr="FFFFFF">
                    <a:alpha val="0"/>
                  </a:sysClr>
                </a:gs>
              </a:gsLst>
              <a:lin ang="16200000" scaled="1"/>
            </a:gradFill>
            <a:ln w="34925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223" name="十字星 89"/>
            <p:cNvSpPr/>
            <p:nvPr/>
          </p:nvSpPr>
          <p:spPr>
            <a:xfrm rot="-2965315">
              <a:off x="14140791" y="5107409"/>
              <a:ext cx="210438" cy="137342"/>
            </a:xfrm>
            <a:prstGeom prst="star4">
              <a:avLst>
                <a:gd name="adj" fmla="val 3398"/>
              </a:avLst>
            </a:prstGeom>
            <a:solidFill>
              <a:srgbClr val="FFFFFF"/>
            </a:solidFill>
            <a:ln w="12700">
              <a:noFill/>
            </a:ln>
          </p:spPr>
          <p:txBody>
            <a:bodyPr lIns="111104" tIns="55552" rIns="111104" bIns="55552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endParaRPr lang="zh-CN" altLang="en-US" sz="1600" dirty="0">
                <a:cs typeface="Arial" panose="020B0604020202020204" pitchFamily="34" charset="0"/>
              </a:endParaRPr>
            </a:p>
          </p:txBody>
        </p:sp>
        <p:sp>
          <p:nvSpPr>
            <p:cNvPr id="7224" name="十字星 90"/>
            <p:cNvSpPr/>
            <p:nvPr/>
          </p:nvSpPr>
          <p:spPr>
            <a:xfrm rot="-2965315">
              <a:off x="14717883" y="5557325"/>
              <a:ext cx="210438" cy="137342"/>
            </a:xfrm>
            <a:prstGeom prst="star4">
              <a:avLst>
                <a:gd name="adj" fmla="val 3398"/>
              </a:avLst>
            </a:prstGeom>
            <a:solidFill>
              <a:srgbClr val="FFFFFF"/>
            </a:solidFill>
            <a:ln w="12700">
              <a:noFill/>
            </a:ln>
          </p:spPr>
          <p:txBody>
            <a:bodyPr lIns="111104" tIns="55552" rIns="111104" bIns="55552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 rot="18634685">
              <a:off x="14781067" y="5591538"/>
              <a:ext cx="96563" cy="68673"/>
            </a:xfrm>
            <a:prstGeom prst="ellipse">
              <a:avLst/>
            </a:prstGeom>
            <a:gradFill flip="none" rotWithShape="1">
              <a:gsLst>
                <a:gs pos="57000">
                  <a:sysClr val="window" lastClr="FFFFFF">
                    <a:alpha val="38000"/>
                  </a:sysClr>
                </a:gs>
                <a:gs pos="0">
                  <a:sysClr val="window" lastClr="FFFFFF"/>
                </a:gs>
                <a:gs pos="82000">
                  <a:sysClr val="window" lastClr="FFFFFF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1104" tIns="55552" rIns="111104" bIns="55552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2" name="圆角矩形 101"/>
            <p:cNvSpPr/>
            <p:nvPr/>
          </p:nvSpPr>
          <p:spPr bwMode="auto">
            <a:xfrm rot="13234685" flipH="1">
              <a:off x="13857551" y="5030011"/>
              <a:ext cx="833930" cy="604291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ysClr val="window" lastClr="FFFFFF">
                    <a:alpha val="60000"/>
                  </a:sysClr>
                </a:gs>
                <a:gs pos="92000">
                  <a:srgbClr val="FFFFFF">
                    <a:alpha val="22000"/>
                  </a:srgbClr>
                </a:gs>
                <a:gs pos="83000">
                  <a:sysClr val="window" lastClr="FFFFFF">
                    <a:alpha val="0"/>
                  </a:sysClr>
                </a:gs>
              </a:gsLst>
              <a:lin ang="16200000" scaled="1"/>
            </a:gradFill>
            <a:ln w="34925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231" name="TextBox 81"/>
            <p:cNvSpPr txBox="1"/>
            <p:nvPr/>
          </p:nvSpPr>
          <p:spPr>
            <a:xfrm>
              <a:off x="14066132" y="4874419"/>
              <a:ext cx="975096" cy="42631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r>
                <a:rPr lang="en-US" sz="1600" b="1" i="0" u="none" strike="noStrike">
                  <a:solidFill>
                    <a:srgbClr val="FFFFFF"/>
                  </a:solidFill>
                  <a:cs typeface="Arial" panose="020B0604020202020204" pitchFamily="34" charset="0"/>
                </a:rPr>
                <a:t>2015</a:t>
              </a:r>
              <a:r>
                <a:rPr lang="en-US" sz="1600" b="1" i="0" u="none" strike="noStrike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年</a:t>
              </a:r>
              <a:br>
                <a:rPr lang="en-US" sz="1600" b="1" i="0" u="none" strike="noStrike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600" b="0" i="0" u="none" strike="noStrike">
                  <a:solidFill>
                    <a:srgbClr val="FFFFFF"/>
                  </a:solidFill>
                  <a:ea typeface="Times New Roman" panose="02020603050405020304"/>
                  <a:cs typeface="Arial" panose="020B0604020202020204" pitchFamily="34" charset="0"/>
                </a:rPr>
                <a:t>2015 г. </a:t>
              </a:r>
              <a:endParaRPr lang="en-US" altLang="en-US" sz="1600" b="0" i="0" u="none" strike="noStrike" dirty="0">
                <a:solidFill>
                  <a:srgbClr val="FFFFFF"/>
                </a:solidFill>
                <a:ea typeface="Times New Roman" panose="02020603050405020304"/>
                <a:cs typeface="Arial" panose="020B0604020202020204" pitchFamily="34" charset="0"/>
              </a:endParaRPr>
            </a:p>
          </p:txBody>
        </p:sp>
      </p:grpSp>
      <p:sp>
        <p:nvSpPr>
          <p:cNvPr id="5207" name="TextBox 89"/>
          <p:cNvSpPr txBox="1"/>
          <p:nvPr/>
        </p:nvSpPr>
        <p:spPr>
          <a:xfrm>
            <a:off x="11090433" y="3046730"/>
            <a:ext cx="1911350" cy="1184275"/>
          </a:xfrm>
          <a:prstGeom prst="rect">
            <a:avLst/>
          </a:prstGeom>
          <a:noFill/>
          <a:ln w="9525">
            <a:noFill/>
          </a:ln>
        </p:spPr>
        <p:txBody>
          <a:bodyPr lIns="148138" tIns="74068" rIns="148138" bIns="74068" anchor="ctr" anchorCtr="0"/>
          <a:lstStyle/>
          <a:p>
            <a:pPr eaLnBrk="1" hangingPunct="1">
              <a:lnSpc>
                <a:spcPct val="100000"/>
              </a:lnSpc>
            </a:pPr>
            <a:r>
              <a:rPr lang="en-US" sz="1300" b="1" i="0" u="none" strike="noStrike"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西南医科大学</a:t>
            </a:r>
            <a:br>
              <a:rPr lang="en-US" sz="1300" b="1" i="0" u="none" strike="noStrike"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300" b="1" i="0" u="none" strike="noStrike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Юго-западный медицинский университет</a:t>
            </a:r>
            <a:r>
              <a:rPr lang="en-US" altLang="en-US" sz="1300" b="0" i="0" u="none" strike="noStrike"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zh-CN" sz="1300" b="1" dirty="0"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sz="13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  <a:t>Southwest Medical University </a:t>
            </a:r>
            <a:br>
              <a:rPr lang="en-US" sz="1300" b="1" i="0" u="none" strike="noStrike"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lang="en-US" altLang="en-US" sz="1300" b="1" i="0" u="none" strike="noStrike" dirty="0"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96" name="直接箭头连接符 95"/>
          <p:cNvCxnSpPr/>
          <p:nvPr/>
        </p:nvCxnSpPr>
        <p:spPr>
          <a:xfrm flipV="1">
            <a:off x="12960268" y="2876867"/>
            <a:ext cx="0" cy="2446338"/>
          </a:xfrm>
          <a:prstGeom prst="straightConnector1">
            <a:avLst/>
          </a:prstGeom>
          <a:ln w="19050" cap="flat" cmpd="sng">
            <a:solidFill>
              <a:srgbClr val="BFBFBF"/>
            </a:solidFill>
            <a:prstDash val="solid"/>
            <a:miter/>
            <a:headEnd type="none" w="med" len="med"/>
            <a:tailEnd type="diamond" w="med" len="med"/>
          </a:ln>
        </p:spPr>
      </p:cxnSp>
      <p:grpSp>
        <p:nvGrpSpPr>
          <p:cNvPr id="99" name="组合 85"/>
          <p:cNvGrpSpPr/>
          <p:nvPr/>
        </p:nvGrpSpPr>
        <p:grpSpPr>
          <a:xfrm>
            <a:off x="12644355" y="4635817"/>
            <a:ext cx="1362075" cy="1395413"/>
            <a:chOff x="13857551" y="4442371"/>
            <a:chExt cx="1361808" cy="1395282"/>
          </a:xfrm>
        </p:grpSpPr>
        <p:sp>
          <p:nvSpPr>
            <p:cNvPr id="7200" name="Oval 65"/>
            <p:cNvSpPr/>
            <p:nvPr/>
          </p:nvSpPr>
          <p:spPr>
            <a:xfrm flipH="1">
              <a:off x="14111074" y="5699940"/>
              <a:ext cx="888437" cy="13771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F2F2F2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lIns="148138" tIns="74068" rIns="148138" bIns="74068" anchor="ctr" anchorCtr="0"/>
            <a:lstStyle/>
            <a:p>
              <a:pPr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" name="圆角矩形 102"/>
            <p:cNvSpPr/>
            <p:nvPr/>
          </p:nvSpPr>
          <p:spPr bwMode="auto">
            <a:xfrm rot="2434685">
              <a:off x="13875469" y="4442371"/>
              <a:ext cx="1296000" cy="1296000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49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T w="260350" h="50800" prst="softRound"/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4" name="圆角矩形 103"/>
            <p:cNvSpPr/>
            <p:nvPr/>
          </p:nvSpPr>
          <p:spPr bwMode="auto">
            <a:xfrm rot="2434685">
              <a:off x="14385429" y="4525195"/>
              <a:ext cx="833930" cy="604291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ysClr val="window" lastClr="FFFFFF"/>
                </a:gs>
                <a:gs pos="62000">
                  <a:srgbClr val="FFFFFF">
                    <a:alpha val="22000"/>
                  </a:srgbClr>
                </a:gs>
                <a:gs pos="40000">
                  <a:sysClr val="window" lastClr="FFFFFF">
                    <a:alpha val="0"/>
                  </a:sysClr>
                </a:gs>
              </a:gsLst>
              <a:lin ang="16200000" scaled="1"/>
            </a:gradFill>
            <a:ln w="34925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207" name="十字星 89"/>
            <p:cNvSpPr/>
            <p:nvPr/>
          </p:nvSpPr>
          <p:spPr>
            <a:xfrm rot="-2965315">
              <a:off x="14140791" y="5107409"/>
              <a:ext cx="210438" cy="137342"/>
            </a:xfrm>
            <a:prstGeom prst="star4">
              <a:avLst>
                <a:gd name="adj" fmla="val 3398"/>
              </a:avLst>
            </a:prstGeom>
            <a:solidFill>
              <a:srgbClr val="FFFFFF"/>
            </a:solidFill>
            <a:ln w="12700">
              <a:noFill/>
            </a:ln>
          </p:spPr>
          <p:txBody>
            <a:bodyPr lIns="111104" tIns="55552" rIns="111104" bIns="55552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endParaRPr lang="zh-CN" altLang="en-US" sz="1600" dirty="0">
                <a:cs typeface="Arial" panose="020B0604020202020204" pitchFamily="34" charset="0"/>
              </a:endParaRPr>
            </a:p>
          </p:txBody>
        </p:sp>
        <p:sp>
          <p:nvSpPr>
            <p:cNvPr id="7208" name="十字星 90"/>
            <p:cNvSpPr/>
            <p:nvPr/>
          </p:nvSpPr>
          <p:spPr>
            <a:xfrm rot="-2965315">
              <a:off x="14717883" y="5557325"/>
              <a:ext cx="210438" cy="137342"/>
            </a:xfrm>
            <a:prstGeom prst="star4">
              <a:avLst>
                <a:gd name="adj" fmla="val 3398"/>
              </a:avLst>
            </a:prstGeom>
            <a:solidFill>
              <a:srgbClr val="FFFFFF"/>
            </a:solidFill>
            <a:ln w="12700">
              <a:noFill/>
            </a:ln>
          </p:spPr>
          <p:txBody>
            <a:bodyPr lIns="111104" tIns="55552" rIns="111104" bIns="55552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endParaRPr lang="zh-CN" altLang="en-US" sz="1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 rot="18634685">
              <a:off x="14781067" y="5591538"/>
              <a:ext cx="96563" cy="68673"/>
            </a:xfrm>
            <a:prstGeom prst="ellipse">
              <a:avLst/>
            </a:prstGeom>
            <a:gradFill flip="none" rotWithShape="1">
              <a:gsLst>
                <a:gs pos="57000">
                  <a:sysClr val="window" lastClr="FFFFFF">
                    <a:alpha val="38000"/>
                  </a:sysClr>
                </a:gs>
                <a:gs pos="0">
                  <a:sysClr val="window" lastClr="FFFFFF"/>
                </a:gs>
                <a:gs pos="82000">
                  <a:sysClr val="window" lastClr="FFFFFF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1104" tIns="55552" rIns="111104" bIns="55552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圆角矩形 108"/>
            <p:cNvSpPr/>
            <p:nvPr/>
          </p:nvSpPr>
          <p:spPr bwMode="auto">
            <a:xfrm rot="13234685" flipH="1">
              <a:off x="13857551" y="5030011"/>
              <a:ext cx="833930" cy="604291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ysClr val="window" lastClr="FFFFFF">
                    <a:alpha val="60000"/>
                  </a:sysClr>
                </a:gs>
                <a:gs pos="92000">
                  <a:srgbClr val="FFFFFF">
                    <a:alpha val="22000"/>
                  </a:srgbClr>
                </a:gs>
                <a:gs pos="83000">
                  <a:sysClr val="window" lastClr="FFFFFF">
                    <a:alpha val="0"/>
                  </a:sysClr>
                </a:gs>
              </a:gsLst>
              <a:lin ang="16200000" scaled="1"/>
            </a:gradFill>
            <a:ln w="34925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txBody>
            <a:bodyPr lIns="148138" tIns="74068" rIns="148138" bIns="74068" anchor="ctr"/>
            <a:lstStyle/>
            <a:p>
              <a:pPr marR="0" lvl="0" algn="ctr" defTabSz="14808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215" name="TextBox 81"/>
            <p:cNvSpPr txBox="1"/>
            <p:nvPr/>
          </p:nvSpPr>
          <p:spPr>
            <a:xfrm>
              <a:off x="14066132" y="4874419"/>
              <a:ext cx="975096" cy="42631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/>
            <a:lstStyle/>
            <a:p>
              <a:pPr algn="ctr" defTabSz="1481455" eaLnBrk="1" hangingPunct="1">
                <a:lnSpc>
                  <a:spcPct val="100000"/>
                </a:lnSpc>
              </a:pPr>
              <a:r>
                <a:rPr lang="en-US" sz="1600" b="1" i="0" u="none" strike="noStrike">
                  <a:solidFill>
                    <a:srgbClr val="FFFFFF"/>
                  </a:solidFill>
                  <a:cs typeface="Arial" panose="020B0604020202020204" pitchFamily="34" charset="0"/>
                </a:rPr>
                <a:t>2021</a:t>
              </a:r>
              <a:r>
                <a:rPr lang="en-US" sz="1600" b="1" i="0" u="none" strike="noStrike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年</a:t>
              </a:r>
              <a:br>
                <a:rPr lang="en-US" sz="1600" b="1" i="0" u="none" strike="noStrike">
                  <a:solidFill>
                    <a:srgbClr val="FFFFFF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600" b="0" i="0" u="none" strike="noStrike">
                  <a:solidFill>
                    <a:srgbClr val="FFFFFF"/>
                  </a:solidFill>
                  <a:ea typeface="Times New Roman" panose="02020603050405020304"/>
                  <a:cs typeface="Arial" panose="020B0604020202020204" pitchFamily="34" charset="0"/>
                </a:rPr>
                <a:t>2021 г. </a:t>
              </a:r>
              <a:endParaRPr lang="en-US" altLang="en-US" sz="1600" b="0" i="0" u="none" strike="noStrike" dirty="0">
                <a:solidFill>
                  <a:srgbClr val="FFFFFF"/>
                </a:solidFill>
                <a:ea typeface="Times New Roman" panose="02020603050405020304"/>
                <a:cs typeface="Arial" panose="020B0604020202020204" pitchFamily="34" charset="0"/>
              </a:endParaRPr>
            </a:p>
          </p:txBody>
        </p:sp>
      </p:grpSp>
      <p:sp>
        <p:nvSpPr>
          <p:cNvPr id="111" name="TextBox 89"/>
          <p:cNvSpPr txBox="1"/>
          <p:nvPr/>
        </p:nvSpPr>
        <p:spPr>
          <a:xfrm>
            <a:off x="13006305" y="2394267"/>
            <a:ext cx="2331085" cy="2173605"/>
          </a:xfrm>
          <a:prstGeom prst="rect">
            <a:avLst/>
          </a:prstGeom>
          <a:noFill/>
          <a:ln w="9525">
            <a:noFill/>
          </a:ln>
        </p:spPr>
        <p:txBody>
          <a:bodyPr lIns="148138" tIns="74068" rIns="148138" bIns="74068" anchor="ctr" anchorCtr="0"/>
          <a:lstStyle/>
          <a:p>
            <a:pPr eaLnBrk="1" hangingPunct="1">
              <a:lnSpc>
                <a:spcPct val="100000"/>
              </a:lnSpc>
            </a:pPr>
            <a:r>
              <a:rPr lang="en-US" sz="1300" b="1" i="0" u="none" strike="noStrike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获批成为博士学位授权单位</a:t>
            </a:r>
            <a:br>
              <a:rPr lang="en-US" sz="1300" b="1" i="0" u="none" strike="noStrike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300" b="1" i="0" u="none" strike="noStrike">
                <a:solidFill>
                  <a:srgbClr val="FF0000"/>
                </a:solidFill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Стал организацией, имеющей право присуждать степень доктора наук</a:t>
            </a:r>
            <a:r>
              <a:rPr lang="en-US" altLang="en-US" sz="1300" b="0" i="0" u="none" strike="noStrike">
                <a:solidFill>
                  <a:srgbClr val="FF0000"/>
                </a:solidFill>
                <a:ea typeface="Times New Roman" panose="02020603050405020304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zh-CN" sz="1300" b="1" dirty="0">
              <a:solidFill>
                <a:srgbClr val="FF0000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sz="1300" b="1" i="0" u="none" strike="noStrike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Became the Authorized to confer Doctor’s Degree</a:t>
            </a:r>
            <a:br>
              <a:rPr lang="en-US" sz="1300" b="1" i="0" u="none" strike="noStrike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lang="en-US" altLang="en-US" sz="1300" b="1" i="0" u="none" strike="noStrike" dirty="0">
              <a:solidFill>
                <a:srgbClr val="FF0000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12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4" grpId="0"/>
      <p:bldP spid="5175" grpId="0"/>
      <p:bldP spid="5186" grpId="0"/>
      <p:bldP spid="5196" grpId="0"/>
      <p:bldP spid="5207" grpId="0"/>
      <p:bldP spid="1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1071563"/>
            <a:ext cx="12361863" cy="2746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5" name="组合 17"/>
          <p:cNvGrpSpPr/>
          <p:nvPr/>
        </p:nvGrpSpPr>
        <p:grpSpPr>
          <a:xfrm>
            <a:off x="15193963" y="431800"/>
            <a:ext cx="785812" cy="500063"/>
            <a:chOff x="14696176" y="385740"/>
            <a:chExt cx="785818" cy="500066"/>
          </a:xfrm>
        </p:grpSpPr>
        <p:sp>
          <p:nvSpPr>
            <p:cNvPr id="8205" name="矩形 15"/>
            <p:cNvSpPr/>
            <p:nvPr/>
          </p:nvSpPr>
          <p:spPr>
            <a:xfrm>
              <a:off x="14839052" y="385740"/>
              <a:ext cx="64294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1000" i="1" dirty="0">
                <a:cs typeface="Arial" panose="020B0604020202020204" pitchFamily="34" charset="0"/>
              </a:endParaRPr>
            </a:p>
          </p:txBody>
        </p:sp>
        <p:sp>
          <p:nvSpPr>
            <p:cNvPr id="8206" name="矩形 16"/>
            <p:cNvSpPr/>
            <p:nvPr/>
          </p:nvSpPr>
          <p:spPr>
            <a:xfrm>
              <a:off x="14696176" y="385740"/>
              <a:ext cx="7143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1000" i="1" dirty="0">
                <a:cs typeface="Arial" panose="020B0604020202020204" pitchFamily="34" charset="0"/>
              </a:endParaRPr>
            </a:p>
          </p:txBody>
        </p:sp>
      </p:grpSp>
      <p:sp>
        <p:nvSpPr>
          <p:cNvPr id="6148" name="TextBox 18"/>
          <p:cNvSpPr txBox="1">
            <a:spLocks noChangeArrowheads="1"/>
          </p:cNvSpPr>
          <p:nvPr/>
        </p:nvSpPr>
        <p:spPr bwMode="auto">
          <a:xfrm>
            <a:off x="577215" y="1346200"/>
            <a:ext cx="15341600" cy="148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algn="l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sz="1800" b="1" i="0" u="none" strike="noStrike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 占地2011亩 </a:t>
            </a:r>
            <a:endParaRPr lang="en-US" sz="1800" b="1" i="0" u="none" strike="noStrike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eaLnBrk="1" hangingPunct="1">
              <a:buFont typeface="Wingdings" panose="05000000000000000000" pitchFamily="2" charset="2"/>
              <a:buChar char="u"/>
              <a:defRPr/>
            </a:pPr>
            <a:r>
              <a:rPr lang="ru-RU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Территория площадью </a:t>
            </a:r>
            <a:r>
              <a:rPr lang="ru-RU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университета 2011 </a:t>
            </a:r>
            <a:r>
              <a:rPr lang="ru-RU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акров </a:t>
            </a:r>
            <a:endParaRPr lang="ru-RU" altLang="en-US" b="1" dirty="0" smtClean="0">
              <a:effectLst>
                <a:outerShdw blurRad="38100" dist="38100" dir="2700000" algn="tl">
                  <a:srgbClr val="C0C0C0"/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  <a:p>
            <a:pPr lvl="0" eaLnBrk="1" hangingPunct="1">
              <a:buFont typeface="Wingdings" panose="05000000000000000000" pitchFamily="2" charset="2"/>
              <a:buChar char="u"/>
              <a:defRPr/>
            </a:pPr>
            <a:r>
              <a:rPr lang="en-US" sz="1800" b="1" i="0" u="none" strike="noStrike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SWMU </a:t>
            </a:r>
            <a:r>
              <a:rPr lang="en-US" sz="1800" b="1" i="0" u="none" strike="noStrike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covers 2011 mu (about 134 hectares)</a:t>
            </a:r>
            <a:br>
              <a:rPr lang="en-US" sz="1800" b="1" i="0" u="none" strike="noStrike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kumimoji="0" lang="en-US" altLang="en-US" sz="1800" b="1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5" y="3083560"/>
            <a:ext cx="2660650" cy="1125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600" b="1" i="0" u="none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城北校区</a:t>
            </a:r>
            <a:br>
              <a:rPr lang="en-US" sz="1600" b="1" i="0" u="none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600" b="1" i="0" u="none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Кампус Чэнбэе</a:t>
            </a:r>
            <a:r>
              <a:rPr lang="en-US" altLang="en-US" sz="1600" b="0" i="0" u="none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zh-CN" sz="1600" b="1" kern="1200" cap="none" spc="0" normalizeH="0" baseline="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600" b="1" i="0" u="none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Chengbei campus</a:t>
            </a:r>
            <a:br>
              <a:rPr lang="en-US" sz="1600" b="1" i="0" u="none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kumimoji="0" lang="en-US" altLang="en-US" sz="1600" b="1" i="0" u="none" strike="noStrike" kern="1200" cap="none" spc="0" normalizeH="0" baseline="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组合 28"/>
          <p:cNvGrpSpPr/>
          <p:nvPr/>
        </p:nvGrpSpPr>
        <p:grpSpPr>
          <a:xfrm>
            <a:off x="1993900" y="2322513"/>
            <a:ext cx="13360400" cy="6219825"/>
            <a:chOff x="2280402" y="2320162"/>
            <a:chExt cx="13358906" cy="6219334"/>
          </a:xfrm>
        </p:grpSpPr>
        <p:pic>
          <p:nvPicPr>
            <p:cNvPr id="8200" name="图片 23" descr="奥体中心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0402" y="2323290"/>
              <a:ext cx="4429156" cy="31448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1" name="图片 24" descr="东西楼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0402" y="5538000"/>
              <a:ext cx="9715568" cy="30014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2" name="图片 25" descr="致远亭.JPG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6780996" y="2323290"/>
              <a:ext cx="4357718" cy="3146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3" name="图片 26" descr="逸夫图书馆.jpg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11210152" y="2320162"/>
              <a:ext cx="4429156" cy="3146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4" name="图片 27" descr="玉带桥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67408" y="5514974"/>
              <a:ext cx="3571900" cy="302342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文本框 3"/>
          <p:cNvSpPr txBox="1"/>
          <p:nvPr/>
        </p:nvSpPr>
        <p:spPr>
          <a:xfrm>
            <a:off x="13190855" y="431165"/>
            <a:ext cx="2940685" cy="9347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学校规模 </a:t>
            </a:r>
            <a:endParaRPr 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alt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Масштаб</a:t>
            </a:r>
            <a:endParaRPr lang="en-US" alt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Scale</a:t>
            </a:r>
            <a:r>
              <a:rPr lang="en-US" altLang="en-US" sz="1800" b="0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1071563"/>
            <a:ext cx="12361863" cy="2746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19" name="组合 17"/>
          <p:cNvGrpSpPr/>
          <p:nvPr/>
        </p:nvGrpSpPr>
        <p:grpSpPr>
          <a:xfrm>
            <a:off x="15193963" y="431800"/>
            <a:ext cx="785812" cy="500063"/>
            <a:chOff x="14696176" y="385740"/>
            <a:chExt cx="785818" cy="500066"/>
          </a:xfrm>
        </p:grpSpPr>
        <p:sp>
          <p:nvSpPr>
            <p:cNvPr id="9228" name="矩形 15"/>
            <p:cNvSpPr/>
            <p:nvPr/>
          </p:nvSpPr>
          <p:spPr>
            <a:xfrm>
              <a:off x="14839052" y="385740"/>
              <a:ext cx="64294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i="1" dirty="0">
                <a:cs typeface="Arial" panose="020B0604020202020204" pitchFamily="34" charset="0"/>
              </a:endParaRPr>
            </a:p>
          </p:txBody>
        </p:sp>
        <p:sp>
          <p:nvSpPr>
            <p:cNvPr id="9229" name="矩形 16"/>
            <p:cNvSpPr/>
            <p:nvPr/>
          </p:nvSpPr>
          <p:spPr>
            <a:xfrm>
              <a:off x="14696176" y="385740"/>
              <a:ext cx="7143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i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5"/>
          <p:cNvGrpSpPr/>
          <p:nvPr/>
        </p:nvGrpSpPr>
        <p:grpSpPr>
          <a:xfrm>
            <a:off x="2108200" y="2393950"/>
            <a:ext cx="13246100" cy="6242050"/>
            <a:chOff x="2280402" y="2320162"/>
            <a:chExt cx="13430344" cy="6241838"/>
          </a:xfrm>
        </p:grpSpPr>
        <p:pic>
          <p:nvPicPr>
            <p:cNvPr id="9223" name="图片 11" descr="忠山樟林.jpg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2280402" y="5538000"/>
              <a:ext cx="9716400" cy="3002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4" name="图片 21" descr="奎星阁.JPG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1307946" y="2320162"/>
              <a:ext cx="4402800" cy="3146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5" name="图片 22" descr="忠山体育场1.jpg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2280402" y="2323290"/>
              <a:ext cx="4402800" cy="3146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6" name="图片 23" descr="1.jpg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6780996" y="2323290"/>
              <a:ext cx="4402800" cy="3146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7" name="图片 24" descr="杏林阁.jpg"/>
            <p:cNvPicPr preferRelativeResize="0"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67408" y="5538000"/>
              <a:ext cx="3571200" cy="30240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文本框 3"/>
          <p:cNvSpPr txBox="1"/>
          <p:nvPr/>
        </p:nvSpPr>
        <p:spPr>
          <a:xfrm>
            <a:off x="13187045" y="431800"/>
            <a:ext cx="1729740" cy="106870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学校规模 </a:t>
            </a:r>
            <a:endParaRPr 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alt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Масштаб</a:t>
            </a:r>
            <a:endParaRPr lang="en-US" alt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Scale</a:t>
            </a:r>
            <a:r>
              <a:rPr lang="en-US" altLang="en-US" sz="1800" b="0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zh-CN" altLang="en-US" sz="1800" b="1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19"/>
          <p:cNvSpPr txBox="1"/>
          <p:nvPr/>
        </p:nvSpPr>
        <p:spPr>
          <a:xfrm>
            <a:off x="8255" y="3529330"/>
            <a:ext cx="2644775" cy="2599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l" eaLnBrk="1" hangingPunct="1">
              <a:buClrTx/>
              <a:buSzTx/>
              <a:buFontTx/>
              <a:defRPr/>
            </a:pPr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忠山校区</a:t>
            </a:r>
            <a:b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</a:br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Кампус Чжуншань </a:t>
            </a:r>
            <a:endPara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lvl="0" algn="l" eaLnBrk="1" hangingPunct="1">
              <a:buClrTx/>
              <a:buSzTx/>
              <a:buFontTx/>
              <a:defRPr/>
            </a:pPr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Zhongshan campus</a:t>
            </a:r>
            <a:b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</a:br>
            <a:endPara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1071563"/>
            <a:ext cx="12361863" cy="2746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43" name="组合 17"/>
          <p:cNvGrpSpPr/>
          <p:nvPr/>
        </p:nvGrpSpPr>
        <p:grpSpPr>
          <a:xfrm>
            <a:off x="15193963" y="431800"/>
            <a:ext cx="785812" cy="500063"/>
            <a:chOff x="14696176" y="385740"/>
            <a:chExt cx="785818" cy="500066"/>
          </a:xfrm>
        </p:grpSpPr>
        <p:sp>
          <p:nvSpPr>
            <p:cNvPr id="10262" name="矩形 15"/>
            <p:cNvSpPr/>
            <p:nvPr/>
          </p:nvSpPr>
          <p:spPr>
            <a:xfrm>
              <a:off x="14839052" y="385740"/>
              <a:ext cx="64294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900" i="1" dirty="0">
                <a:cs typeface="Arial" panose="020B0604020202020204" pitchFamily="34" charset="0"/>
              </a:endParaRPr>
            </a:p>
          </p:txBody>
        </p:sp>
        <p:sp>
          <p:nvSpPr>
            <p:cNvPr id="10263" name="矩形 16"/>
            <p:cNvSpPr/>
            <p:nvPr/>
          </p:nvSpPr>
          <p:spPr>
            <a:xfrm>
              <a:off x="14696176" y="385740"/>
              <a:ext cx="7143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900" i="1" dirty="0">
                <a:cs typeface="Arial" panose="020B0604020202020204" pitchFamily="34" charset="0"/>
              </a:endParaRPr>
            </a:p>
          </p:txBody>
        </p:sp>
      </p:grpSp>
      <p:sp>
        <p:nvSpPr>
          <p:cNvPr id="4" name="TextBox 18"/>
          <p:cNvSpPr txBox="1"/>
          <p:nvPr/>
        </p:nvSpPr>
        <p:spPr>
          <a:xfrm>
            <a:off x="352425" y="1277620"/>
            <a:ext cx="16065500" cy="135572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algn="l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sz="1800" b="1" i="0" u="none" strike="noStrike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在校本科生、研究生、留学生</a:t>
            </a:r>
            <a:r>
              <a:rPr lang="en-US" sz="2400" b="1" i="0" u="none" strike="noStrike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ru-RU" altLang="en-US" sz="2400" b="1" i="0" u="none" strike="noStrike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sz="2400" b="1" i="0" u="none" strike="noStrike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000</a:t>
            </a:r>
            <a:r>
              <a:rPr lang="en-US" sz="1800" b="1" i="0" u="none" strike="noStrike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余人</a:t>
            </a:r>
            <a:endParaRPr lang="en-US" sz="1800" b="1" i="0" u="none" strike="noStrike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altLang="en-US" sz="1800" b="1" i="0" u="none" strike="noStrike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В университете обучается более</a:t>
            </a:r>
            <a:r>
              <a:rPr lang="en-US" altLang="en-US" sz="2400" b="1" i="0" u="none" strike="noStrike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2</a:t>
            </a:r>
            <a:r>
              <a:rPr lang="ru-RU" altLang="en-US" sz="2400" b="1" i="0" u="none" strike="noStrike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1</a:t>
            </a:r>
            <a:r>
              <a:rPr lang="en-US" altLang="en-US" sz="2400" b="1" i="0" u="none" strike="noStrike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000</a:t>
            </a:r>
            <a:r>
              <a:rPr lang="en-US" altLang="en-US" sz="1800" b="1" i="0" u="none" strike="noStrike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студентов бакалавриата, магистратуры и иностранных студентов</a:t>
            </a:r>
            <a:r>
              <a:rPr lang="en-US" altLang="en-US" sz="1800" b="0" i="0" u="none" strike="noStrike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en-US" sz="1800" b="0" i="0" u="none" strike="noStrike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  <a:p>
            <a:pPr marR="0" lvl="0" algn="l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sz="1600" b="1" i="0" u="none" strike="noStrike">
                <a:ln>
                  <a:noFill/>
                </a:ln>
                <a:solidFill>
                  <a:schemeClr val="tx1"/>
                </a:solidFill>
                <a:effectLst/>
                <a:ea typeface="宋体" panose="02010600030101010101" pitchFamily="2" charset="-122"/>
                <a:cs typeface="Arial" panose="020B0604020202020204" pitchFamily="34" charset="0"/>
              </a:rPr>
              <a:t>There are over 20,000 full time students studying on Campus, including the undergraduates, postgraduates and international students. </a:t>
            </a:r>
            <a:br>
              <a:rPr lang="en-US" sz="1400" b="0" i="0" u="none" strike="noStrike">
                <a:ln>
                  <a:noFill/>
                </a:ln>
                <a:solidFill>
                  <a:schemeClr val="tx1"/>
                </a:solidFill>
                <a:effectLst/>
                <a:ea typeface="宋体" panose="02010600030101010101" pitchFamily="2" charset="-122"/>
                <a:cs typeface="Arial" panose="020B0604020202020204" pitchFamily="34" charset="0"/>
              </a:rPr>
            </a:br>
            <a:endParaRPr kumimoji="0" lang="en-US" altLang="en-US" sz="1400" b="0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0245" name="组合 7"/>
          <p:cNvGrpSpPr/>
          <p:nvPr/>
        </p:nvGrpSpPr>
        <p:grpSpPr>
          <a:xfrm>
            <a:off x="779463" y="2822575"/>
            <a:ext cx="15349220" cy="5708015"/>
            <a:chOff x="780204" y="3216275"/>
            <a:chExt cx="15349200" cy="5707937"/>
          </a:xfrm>
        </p:grpSpPr>
        <p:grpSp>
          <p:nvGrpSpPr>
            <p:cNvPr id="10247" name="组合 20"/>
            <p:cNvGrpSpPr/>
            <p:nvPr/>
          </p:nvGrpSpPr>
          <p:grpSpPr>
            <a:xfrm>
              <a:off x="780204" y="3216275"/>
              <a:ext cx="14990021" cy="5707937"/>
              <a:chOff x="780204" y="3216275"/>
              <a:chExt cx="14990021" cy="5707937"/>
            </a:xfrm>
          </p:grpSpPr>
          <p:grpSp>
            <p:nvGrpSpPr>
              <p:cNvPr id="10249" name="组合 17"/>
              <p:cNvGrpSpPr/>
              <p:nvPr/>
            </p:nvGrpSpPr>
            <p:grpSpPr>
              <a:xfrm>
                <a:off x="5812648" y="3251984"/>
                <a:ext cx="4897438" cy="5605554"/>
                <a:chOff x="647700" y="3455988"/>
                <a:chExt cx="4897438" cy="5605554"/>
              </a:xfrm>
            </p:grpSpPr>
            <p:grpSp>
              <p:nvGrpSpPr>
                <p:cNvPr id="10258" name="Group 47"/>
                <p:cNvGrpSpPr/>
                <p:nvPr/>
              </p:nvGrpSpPr>
              <p:grpSpPr>
                <a:xfrm>
                  <a:off x="647700" y="3455988"/>
                  <a:ext cx="4897438" cy="4392612"/>
                  <a:chOff x="0" y="0"/>
                  <a:chExt cx="9864" cy="3550"/>
                </a:xfrm>
              </p:grpSpPr>
              <p:sp>
                <p:nvSpPr>
                  <p:cNvPr id="10260" name="Rectangle 48"/>
                  <p:cNvSpPr/>
                  <p:nvPr/>
                </p:nvSpPr>
                <p:spPr>
                  <a:xfrm>
                    <a:off x="0" y="0"/>
                    <a:ext cx="9864" cy="3550"/>
                  </a:xfrm>
                  <a:prstGeom prst="rect">
                    <a:avLst/>
                  </a:prstGeom>
                  <a:solidFill>
                    <a:srgbClr val="FF6600">
                      <a:alpha val="21176"/>
                    </a:srgbClr>
                  </a:solidFill>
                  <a:ln w="9525" cap="flat" cmpd="sng">
                    <a:solidFill>
                      <a:srgbClr val="FF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/>
                  <a:p>
                    <a:pPr eaLnBrk="1" hangingPunct="1"/>
                    <a:endParaRPr lang="zh-CN" altLang="en-US" sz="900" dirty="0"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10261" name="Picture 50" descr="泸州医学院宣传片_201451517385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74" y="158"/>
                    <a:ext cx="9216" cy="317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</p:grpSp>
            <p:sp>
              <p:nvSpPr>
                <p:cNvPr id="10259" name="TextBox 22"/>
                <p:cNvSpPr txBox="1"/>
                <p:nvPr/>
              </p:nvSpPr>
              <p:spPr>
                <a:xfrm>
                  <a:off x="1247139" y="7929352"/>
                  <a:ext cx="4029705" cy="11321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noAutofit/>
                </a:bodyPr>
                <a:lstStyle/>
                <a:p>
                  <a:pPr algn="ctr" eaLnBrk="1" hangingPunct="1"/>
                  <a:r>
                    <a:rPr lang="en-US" sz="1800" b="1" i="0" u="none" strike="noStrike">
                      <a:ea typeface="微软雅黑" panose="020B0503020204020204" pitchFamily="34" charset="-122"/>
                      <a:cs typeface="Arial" panose="020B0604020202020204" pitchFamily="34" charset="0"/>
                    </a:rPr>
                    <a:t>研究生教育</a:t>
                  </a:r>
                  <a:endParaRPr lang="en-US" sz="1800" b="1" i="0" u="none" strike="noStrike"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  <a:p>
                  <a:pPr algn="ctr" eaLnBrk="1" hangingPunct="1"/>
                  <a:r>
                    <a:rPr lang="en-US" altLang="en-US" sz="1800" b="1" i="0" u="none" strike="noStrike">
                      <a:ea typeface="Times New Roman" panose="02020603050405020304"/>
                      <a:cs typeface="Arial" panose="020B0604020202020204" pitchFamily="34" charset="0"/>
                    </a:rPr>
                    <a:t>Образование в магистратуре</a:t>
                  </a:r>
                  <a:endParaRPr lang="en-US" altLang="en-US" sz="1800" b="1" i="0" u="none" strike="noStrike">
                    <a:ea typeface="Times New Roman" panose="02020603050405020304"/>
                    <a:cs typeface="Arial" panose="020B0604020202020204" pitchFamily="34" charset="0"/>
                  </a:endParaRPr>
                </a:p>
                <a:p>
                  <a:pPr algn="ctr" eaLnBrk="1" hangingPunct="1"/>
                  <a:r>
                    <a:rPr lang="en-US" sz="1800">
                      <a:cs typeface="Arial" panose="020B0604020202020204" pitchFamily="34" charset="0"/>
                      <a:sym typeface="+mn-ea"/>
                    </a:rPr>
                    <a:t>postgraduates</a:t>
                  </a:r>
                  <a:r>
                    <a:rPr lang="en-US" altLang="en-US" sz="1800" b="0" i="0" u="none" strike="noStrike">
                      <a:ea typeface="Times New Roman" panose="02020603050405020304"/>
                      <a:cs typeface="Arial" panose="020B0604020202020204" pitchFamily="34" charset="0"/>
                    </a:rPr>
                    <a:t> </a:t>
                  </a:r>
                  <a:endParaRPr lang="en-US" altLang="en-US" sz="1800" b="0" i="0" u="none" strike="noStrike" dirty="0">
                    <a:ea typeface="Times New Roman" panose="02020603050405020304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50" name="Group 38"/>
              <p:cNvGrpSpPr/>
              <p:nvPr/>
            </p:nvGrpSpPr>
            <p:grpSpPr>
              <a:xfrm>
                <a:off x="10872788" y="3216275"/>
                <a:ext cx="4897437" cy="4391025"/>
                <a:chOff x="0" y="0"/>
                <a:chExt cx="4082" cy="2002"/>
              </a:xfrm>
            </p:grpSpPr>
            <p:sp>
              <p:nvSpPr>
                <p:cNvPr id="10256" name="Rectangle 39"/>
                <p:cNvSpPr/>
                <p:nvPr/>
              </p:nvSpPr>
              <p:spPr>
                <a:xfrm>
                  <a:off x="0" y="0"/>
                  <a:ext cx="4082" cy="2002"/>
                </a:xfrm>
                <a:prstGeom prst="rect">
                  <a:avLst/>
                </a:prstGeom>
                <a:solidFill>
                  <a:srgbClr val="FF6600">
                    <a:alpha val="21176"/>
                  </a:srgbClr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sz="900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57" name="Rectangle 40" descr="留学生毕业典礼暨授位仪式"/>
                <p:cNvSpPr/>
                <p:nvPr/>
              </p:nvSpPr>
              <p:spPr>
                <a:xfrm>
                  <a:off x="98" y="98"/>
                  <a:ext cx="3863" cy="177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1" hangingPunct="1"/>
                  <a:endParaRPr lang="zh-CN" altLang="en-US" sz="900" dirty="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51" name="组合 18"/>
              <p:cNvGrpSpPr/>
              <p:nvPr/>
            </p:nvGrpSpPr>
            <p:grpSpPr>
              <a:xfrm>
                <a:off x="780204" y="3251984"/>
                <a:ext cx="4895850" cy="5672228"/>
                <a:chOff x="5761038" y="3455988"/>
                <a:chExt cx="4895850" cy="5672228"/>
              </a:xfrm>
            </p:grpSpPr>
            <p:grpSp>
              <p:nvGrpSpPr>
                <p:cNvPr id="10252" name="组合 21"/>
                <p:cNvGrpSpPr/>
                <p:nvPr/>
              </p:nvGrpSpPr>
              <p:grpSpPr>
                <a:xfrm>
                  <a:off x="5761038" y="3455988"/>
                  <a:ext cx="4895850" cy="4392612"/>
                  <a:chOff x="5184850" y="3960664"/>
                  <a:chExt cx="5400600" cy="3240360"/>
                </a:xfrm>
              </p:grpSpPr>
              <p:sp>
                <p:nvSpPr>
                  <p:cNvPr id="10254" name="Rectangle 48"/>
                  <p:cNvSpPr/>
                  <p:nvPr/>
                </p:nvSpPr>
                <p:spPr>
                  <a:xfrm>
                    <a:off x="5184850" y="3960664"/>
                    <a:ext cx="5400600" cy="3240360"/>
                  </a:xfrm>
                  <a:prstGeom prst="rect">
                    <a:avLst/>
                  </a:prstGeom>
                  <a:solidFill>
                    <a:srgbClr val="FF6600">
                      <a:alpha val="21176"/>
                    </a:srgbClr>
                  </a:solidFill>
                  <a:ln w="9525" cap="flat" cmpd="sng">
                    <a:solidFill>
                      <a:srgbClr val="FF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/>
                  <a:p>
                    <a:pPr eaLnBrk="1" hangingPunct="1"/>
                    <a:endParaRPr lang="zh-CN" altLang="en-US" sz="900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255" name="Rectangle 36" descr="泸州医学院宣传片_201451517521"/>
                  <p:cNvSpPr/>
                  <p:nvPr/>
                </p:nvSpPr>
                <p:spPr>
                  <a:xfrm>
                    <a:off x="5343109" y="4104680"/>
                    <a:ext cx="5111612" cy="2897267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 wrap="none" anchor="ctr" anchorCtr="0"/>
                  <a:lstStyle/>
                  <a:p>
                    <a:pPr eaLnBrk="1" hangingPunct="1"/>
                    <a:endParaRPr lang="zh-CN" altLang="en-US" sz="900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253" name="TextBox 23"/>
                <p:cNvSpPr txBox="1"/>
                <p:nvPr/>
              </p:nvSpPr>
              <p:spPr>
                <a:xfrm>
                  <a:off x="6043613" y="7929352"/>
                  <a:ext cx="4194805" cy="119886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US" sz="1800" b="1" i="0" u="none" strike="noStrike">
                      <a:ea typeface="微软雅黑" panose="020B0503020204020204" pitchFamily="34" charset="-122"/>
                      <a:cs typeface="Arial" panose="020B0604020202020204" pitchFamily="34" charset="0"/>
                    </a:rPr>
                    <a:t>本科生教育</a:t>
                  </a:r>
                  <a:br>
                    <a:rPr lang="en-US" sz="1800" b="1" i="0" u="none" strike="noStrike">
                      <a:ea typeface="微软雅黑" panose="020B0503020204020204" pitchFamily="34" charset="-122"/>
                      <a:cs typeface="Arial" panose="020B0604020202020204" pitchFamily="34" charset="0"/>
                    </a:rPr>
                  </a:br>
                  <a:r>
                    <a:rPr lang="en-US" altLang="en-US" sz="1800" b="1" i="0" u="none" strike="noStrike">
                      <a:ea typeface="Times New Roman" panose="02020603050405020304"/>
                      <a:cs typeface="Arial" panose="020B0604020202020204" pitchFamily="34" charset="0"/>
                    </a:rPr>
                    <a:t>Образование в бакалавриате</a:t>
                  </a:r>
                  <a:r>
                    <a:rPr lang="en-US" altLang="en-US" sz="1800" b="0" i="0" u="none" strike="noStrike">
                      <a:ea typeface="Times New Roman" panose="02020603050405020304"/>
                      <a:cs typeface="Arial" panose="020B0604020202020204" pitchFamily="34" charset="0"/>
                    </a:rPr>
                    <a:t> </a:t>
                  </a:r>
                  <a:endParaRPr lang="en-US" altLang="zh-CN" sz="1800" b="1" dirty="0"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  <a:p>
                  <a:pPr algn="ctr" eaLnBrk="1" hangingPunct="1"/>
                  <a:r>
                    <a:rPr lang="en-US" sz="1800" b="0" i="0" u="none" strike="noStrike">
                      <a:cs typeface="Arial" panose="020B0604020202020204" pitchFamily="34" charset="0"/>
                    </a:rPr>
                    <a:t>undergraduates</a:t>
                  </a:r>
                  <a:br>
                    <a:rPr lang="en-US" sz="1800" b="0" i="0" u="none" strike="noStrike">
                      <a:cs typeface="Arial" panose="020B0604020202020204" pitchFamily="34" charset="0"/>
                    </a:rPr>
                  </a:br>
                  <a:endParaRPr lang="en-US" altLang="en-US" sz="1800" b="0" i="0" u="none" strike="noStrike" dirty="0"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0248" name="TextBox 24"/>
            <p:cNvSpPr txBox="1"/>
            <p:nvPr/>
          </p:nvSpPr>
          <p:spPr>
            <a:xfrm>
              <a:off x="10829066" y="7725348"/>
              <a:ext cx="5300338" cy="11817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lstStyle/>
            <a:p>
              <a:pPr algn="ctr" eaLnBrk="1" hangingPunct="1"/>
              <a:r>
                <a:rPr lang="en-US" sz="1800" b="1" i="0" u="none" strike="noStrike">
                  <a:ea typeface="微软雅黑" panose="020B0503020204020204" pitchFamily="34" charset="-122"/>
                  <a:cs typeface="Arial" panose="020B0604020202020204" pitchFamily="34" charset="0"/>
                </a:rPr>
                <a:t>留学生教育</a:t>
              </a:r>
              <a:endParaRPr lang="en-US" sz="1800" b="1" i="0" u="none" strike="noStrike"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altLang="en-US" sz="1800" b="1">
                  <a:ea typeface="Times New Roman" panose="02020603050405020304"/>
                  <a:cs typeface="Arial" panose="020B0604020202020204" pitchFamily="34" charset="0"/>
                  <a:sym typeface="+mn-ea"/>
                </a:rPr>
                <a:t>Образование для иностранных студентов</a:t>
              </a:r>
              <a:r>
                <a:rPr lang="en-US" altLang="en-US" sz="1800">
                  <a:ea typeface="Times New Roman" panose="02020603050405020304"/>
                  <a:cs typeface="Arial" panose="020B0604020202020204" pitchFamily="34" charset="0"/>
                  <a:sym typeface="+mn-ea"/>
                </a:rPr>
                <a:t> </a:t>
              </a:r>
              <a:endParaRPr lang="en-US" altLang="en-US" sz="1800" b="0" i="0" u="none" strike="noStrike" dirty="0">
                <a:ea typeface="Times New Roman" panose="02020603050405020304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en-US" sz="1800" b="0" i="0" u="none" strike="noStrike">
                  <a:cs typeface="Arial" panose="020B0604020202020204" pitchFamily="34" charset="0"/>
                </a:rPr>
                <a:t>international students </a:t>
              </a:r>
              <a:endParaRPr lang="en-US" altLang="en-US" sz="1800" b="0" i="0" u="none" strike="noStrike" dirty="0">
                <a:ea typeface="Times New Roman" panose="02020603050405020304"/>
                <a:cs typeface="Arial" panose="020B0604020202020204" pitchFamily="34" charset="0"/>
              </a:endParaRPr>
            </a:p>
          </p:txBody>
        </p:sp>
      </p:grpSp>
      <p:sp>
        <p:nvSpPr>
          <p:cNvPr id="24" name="文本框 3"/>
          <p:cNvSpPr txBox="1"/>
          <p:nvPr/>
        </p:nvSpPr>
        <p:spPr>
          <a:xfrm>
            <a:off x="13192125" y="432435"/>
            <a:ext cx="1930400" cy="93154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学校规模 </a:t>
            </a:r>
            <a:endParaRPr lang="en-US" sz="1800" b="1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altLang="en-US" sz="1800" b="1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Масштаб</a:t>
            </a:r>
            <a:r>
              <a:rPr lang="en-US" altLang="en-US" sz="1800" b="0" i="0" u="none" strike="noStrike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lang="en-US" altLang="en-US" sz="1800" b="0" i="0" u="none" strike="noStrike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lang="en-US" sz="1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Scale</a:t>
            </a:r>
            <a:endParaRPr kumimoji="0" lang="en-US" altLang="en-US" sz="1800" b="1" i="0" u="none" strike="noStrike" kern="1200" cap="none" spc="0" normalizeH="0" baseline="0" noProof="1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A-图片 2-481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743" b="5743"/>
          <a:stretch>
            <a:fillRect/>
          </a:stretch>
        </p:blipFill>
        <p:spPr>
          <a:xfrm>
            <a:off x="6860540" y="4112260"/>
            <a:ext cx="8801735" cy="454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A-图片 1-425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19505"/>
          <a:stretch>
            <a:fillRect/>
          </a:stretch>
        </p:blipFill>
        <p:spPr>
          <a:xfrm>
            <a:off x="10131425" y="0"/>
            <a:ext cx="5525135" cy="428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A-图片 3-1597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5737" b="5737"/>
          <a:stretch>
            <a:fillRect/>
          </a:stretch>
        </p:blipFill>
        <p:spPr>
          <a:xfrm>
            <a:off x="0" y="4859655"/>
            <a:ext cx="6861175" cy="3798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9" name="PA-任意多边形: 形状 158"/>
          <p:cNvSpPr/>
          <p:nvPr>
            <p:custDataLst>
              <p:tags r:id="rId7"/>
            </p:custDataLst>
          </p:nvPr>
        </p:nvSpPr>
        <p:spPr>
          <a:xfrm>
            <a:off x="-23495" y="-97155"/>
            <a:ext cx="10155555" cy="5243195"/>
          </a:xfrm>
          <a:custGeom>
            <a:avLst/>
            <a:gdLst/>
            <a:ahLst/>
            <a:cxnLst/>
            <a:rect l="0" t="0" r="0" b="0"/>
            <a:pathLst>
              <a:path w="9702801" h="5194301">
                <a:moveTo>
                  <a:pt x="0" y="0"/>
                </a:moveTo>
                <a:lnTo>
                  <a:pt x="0" y="5194300"/>
                </a:lnTo>
                <a:lnTo>
                  <a:pt x="6680200" y="5194300"/>
                </a:lnTo>
                <a:lnTo>
                  <a:pt x="6680200" y="4165600"/>
                </a:lnTo>
                <a:lnTo>
                  <a:pt x="9702800" y="4165600"/>
                </a:lnTo>
                <a:lnTo>
                  <a:pt x="9702800" y="0"/>
                </a:lnTo>
                <a:close/>
              </a:path>
            </a:pathLst>
          </a:custGeom>
          <a:blipFill>
            <a:blip r:embed="rId8"/>
            <a:srcRect/>
            <a:stretch>
              <a:fillRect b="-39490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45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0" name="PA-矩形 159"/>
          <p:cNvSpPr/>
          <p:nvPr>
            <p:custDataLst>
              <p:tags r:id="rId9"/>
            </p:custDataLst>
          </p:nvPr>
        </p:nvSpPr>
        <p:spPr>
          <a:xfrm>
            <a:off x="15655925" y="0"/>
            <a:ext cx="673100" cy="5122863"/>
          </a:xfrm>
          <a:prstGeom prst="rect">
            <a:avLst/>
          </a:prstGeom>
          <a:solidFill>
            <a:srgbClr val="6A4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0"/>
          <p:cNvGrpSpPr/>
          <p:nvPr/>
        </p:nvGrpSpPr>
        <p:grpSpPr bwMode="auto">
          <a:xfrm>
            <a:off x="1584728" y="5968714"/>
            <a:ext cx="6509385" cy="1952626"/>
            <a:chOff x="674031" y="1799171"/>
            <a:chExt cx="3114555" cy="1082004"/>
          </a:xfrm>
          <a:solidFill>
            <a:srgbClr val="990000"/>
          </a:solidFill>
        </p:grpSpPr>
        <p:sp>
          <p:nvSpPr>
            <p:cNvPr id="29" name="圆角矩形 28"/>
            <p:cNvSpPr/>
            <p:nvPr/>
          </p:nvSpPr>
          <p:spPr bwMode="auto">
            <a:xfrm>
              <a:off x="674031" y="1799171"/>
              <a:ext cx="1322569" cy="108165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193198" tIns="96596" rIns="48297" bIns="96596" anchor="ctr"/>
            <a:lstStyle/>
            <a:p>
              <a:pPr marR="0" lvl="0" algn="ctr" defTabSz="914400" rtl="0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800" b="1" i="0" u="none" strike="noStrike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博士631人</a:t>
              </a:r>
              <a:br>
                <a:rPr lang="en-US" sz="1800" b="1" i="0" u="none" strike="noStrike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800" b="1" i="0" u="none" strike="noStrike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631 </a:t>
              </a:r>
              <a:r>
                <a:rPr lang="en-US" altLang="en-US" sz="1800" b="1" i="0" u="none" strike="noStrike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доктор</a:t>
              </a:r>
              <a:r>
                <a:rPr lang="ru-RU" altLang="en-US" sz="1800" b="1" i="0" u="none" strike="noStrike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ов</a:t>
              </a:r>
              <a:r>
                <a:rPr lang="en-US" altLang="en-US" sz="1800" b="0" i="0" u="none" strike="noStrike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kumimoji="0" lang="en-US" altLang="zh-CN" sz="18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R="0" lvl="0" algn="ctr" defTabSz="914400" rtl="0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400" b="0" i="0" u="none" strike="noStrike" dirty="0">
                  <a:ln>
                    <a:noFill/>
                  </a:ln>
                  <a:solidFill>
                    <a:schemeClr val="lt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631 with Doctoral Degree</a:t>
              </a:r>
              <a:br>
                <a:rPr lang="en-US" sz="1800" b="0" i="0" u="none" strike="noStrike" dirty="0">
                  <a:ln>
                    <a:noFill/>
                  </a:ln>
                  <a:solidFill>
                    <a:schemeClr val="lt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endPara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圆角矩形 30"/>
            <p:cNvSpPr/>
            <p:nvPr/>
          </p:nvSpPr>
          <p:spPr bwMode="auto">
            <a:xfrm>
              <a:off x="2271566" y="1805505"/>
              <a:ext cx="1517020" cy="107567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193198" tIns="96596" rIns="48297" bIns="96596" anchor="ctr"/>
            <a:lstStyle/>
            <a:p>
              <a:pPr lvl="0" algn="ctr" eaLnBrk="1" hangingPunct="1">
                <a:defRPr/>
              </a:pPr>
              <a:r>
                <a:rPr lang="en-US" sz="1800" b="1" i="0" u="none" strike="noStrike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高级职称人员595人</a:t>
              </a:r>
              <a:br>
                <a:rPr lang="en-US" sz="1800" b="1" i="0" u="none" strike="noStrike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800" b="1" i="0" u="none" strike="noStrike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595 </a:t>
              </a:r>
              <a:r>
                <a:rPr lang="ru-RU" dirty="0" smtClean="0"/>
                <a:t>персоналов</a:t>
              </a:r>
              <a:r>
                <a:rPr lang="en-US" altLang="en-US" sz="1800" b="1" i="0" u="none" strike="noStrike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 </a:t>
              </a:r>
              <a:r>
                <a:rPr lang="en-US" altLang="en-US" sz="1800" b="1" i="0" u="none" strike="noStrike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с </a:t>
              </a:r>
              <a:r>
                <a:rPr lang="en-US" altLang="en-US" sz="1800" b="1" i="0" u="none" strike="noStrike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высшим</a:t>
              </a:r>
              <a:r>
                <a:rPr lang="en-US" altLang="en-US" sz="1800" b="1" i="0" u="none" strike="noStrike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 </a:t>
              </a:r>
              <a:r>
                <a:rPr lang="ru-RU" alt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профессиональнными</a:t>
              </a:r>
              <a:r>
                <a:rPr lang="en-US" altLang="en-US" sz="1800" b="0" i="0" u="none" strike="noStrike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R="0" lvl="0" algn="ctr" defTabSz="914400" rtl="0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400" b="0" i="0" u="none" strike="noStrike" dirty="0">
                  <a:ln>
                    <a:noFill/>
                  </a:ln>
                  <a:solidFill>
                    <a:schemeClr val="lt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595 with senior professional title</a:t>
              </a:r>
              <a:br>
                <a:rPr lang="en-US" sz="1800" b="0" i="0" u="none" strike="noStrike" dirty="0">
                  <a:ln>
                    <a:noFill/>
                  </a:ln>
                  <a:solidFill>
                    <a:schemeClr val="lt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endParaRPr kumimoji="0" lang="en-US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40" name="直接连接符 39"/>
          <p:cNvCxnSpPr/>
          <p:nvPr/>
        </p:nvCxnSpPr>
        <p:spPr>
          <a:xfrm>
            <a:off x="8497888" y="4105275"/>
            <a:ext cx="23813" cy="698500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2736850" y="4824413"/>
            <a:ext cx="11376025" cy="0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rot="5400000">
            <a:off x="2206625" y="5319713"/>
            <a:ext cx="1035050" cy="3175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>
            <a:off x="6321425" y="4821238"/>
            <a:ext cx="15875" cy="1082675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rot="5400000">
            <a:off x="10642600" y="5349875"/>
            <a:ext cx="1035050" cy="3175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rot="5400000">
            <a:off x="13546138" y="5319713"/>
            <a:ext cx="1035050" cy="3175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 bwMode="auto">
          <a:xfrm>
            <a:off x="9059545" y="5880100"/>
            <a:ext cx="3441700" cy="1971675"/>
          </a:xfrm>
          <a:prstGeom prst="roundRect">
            <a:avLst/>
          </a:prstGeom>
          <a:solidFill>
            <a:srgbClr val="99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93198" tIns="96596" rIns="48297" bIns="96596" anchor="ctr"/>
          <a:lstStyle/>
          <a:p>
            <a:pPr marR="0" lvl="0" algn="ctr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硕士生导师1</a:t>
            </a:r>
            <a:r>
              <a:rPr lang="ru-RU" alt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224</a:t>
            </a:r>
            <a:r>
              <a:rPr 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br>
              <a:rPr 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1</a:t>
            </a:r>
            <a:r>
              <a:rPr lang="ru-RU" alt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224</a:t>
            </a:r>
            <a:r>
              <a:rPr lang="en-US" alt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научных руководителей магистров</a:t>
            </a:r>
            <a:r>
              <a:rPr lang="en-US" altLang="en-US" sz="1800" b="0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zh-CN" sz="18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ctr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400" b="0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1027 postgraduate tutors</a:t>
            </a:r>
            <a:br>
              <a:rPr lang="en-US" sz="1800" b="0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圆角矩形 17"/>
          <p:cNvSpPr/>
          <p:nvPr/>
        </p:nvSpPr>
        <p:spPr bwMode="auto">
          <a:xfrm>
            <a:off x="6546850" y="2486025"/>
            <a:ext cx="3967163" cy="1614488"/>
          </a:xfrm>
          <a:prstGeom prst="roundRect">
            <a:avLst/>
          </a:prstGeom>
          <a:solidFill>
            <a:srgbClr val="99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93198" tIns="96596" rIns="48297" bIns="96596" anchor="ctr"/>
          <a:lstStyle/>
          <a:p>
            <a:pPr marR="0" lvl="0" algn="ctr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ctr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专任教师1328人</a:t>
            </a:r>
            <a:br>
              <a:rPr lang="en-US" sz="1800" b="1" i="0" u="none" strike="noStrike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800" b="1" i="0" u="none" strike="noStrike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1328 </a:t>
            </a:r>
            <a:r>
              <a:rPr lang="en-US" altLang="en-US" sz="1800" b="1" i="0" u="none" strike="noStrike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штатных</a:t>
            </a:r>
            <a:r>
              <a:rPr lang="en-US" altLang="en-US" sz="1800" b="1" i="0" u="none" strike="noStrike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</a:t>
            </a:r>
            <a:r>
              <a:rPr lang="en-US" altLang="en-US" sz="1800" b="1" i="0" u="none" strike="noStrike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преподавателей</a:t>
            </a:r>
            <a:r>
              <a:rPr lang="en-US" altLang="en-US" sz="1800" b="0" i="0" u="none" strike="noStrike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zh-CN" sz="18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ctr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400" b="0" i="0" u="none" strike="noStrike" dirty="0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1328 full-time teachers </a:t>
            </a:r>
            <a:br>
              <a:rPr lang="en-US" sz="1800" b="0" i="0" u="none" strike="noStrike" dirty="0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altLang="zh-CN" sz="18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12654280" y="5880100"/>
            <a:ext cx="2751455" cy="1971675"/>
          </a:xfrm>
          <a:prstGeom prst="roundRect">
            <a:avLst/>
          </a:prstGeom>
          <a:solidFill>
            <a:srgbClr val="99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93198" tIns="96596" rIns="48297" bIns="96596" anchor="ctr"/>
          <a:lstStyle/>
          <a:p>
            <a:pPr marR="0" lvl="0" algn="ctr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博士生导师5</a:t>
            </a:r>
            <a:r>
              <a:rPr lang="ru-RU" alt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br>
              <a:rPr 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5</a:t>
            </a:r>
            <a:r>
              <a:rPr lang="ru-RU" alt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4</a:t>
            </a:r>
            <a:r>
              <a:rPr lang="en-US" altLang="en-US" sz="1800" b="1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научных руководителя докторантов</a:t>
            </a:r>
            <a:r>
              <a:rPr lang="en-US" altLang="en-US" sz="1800" b="0" i="0" u="none" strike="noStrike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zh-CN" sz="18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ctr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400" b="0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 PHD tutors</a:t>
            </a:r>
            <a:br>
              <a:rPr lang="en-US" sz="1800" b="0" i="0" u="none" strike="noStrike">
                <a:ln>
                  <a:noFill/>
                </a:ln>
                <a:solidFill>
                  <a:schemeClr val="l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300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2038" y="1219200"/>
            <a:ext cx="12301537" cy="273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MH_Text_1"/>
          <p:cNvSpPr txBox="1">
            <a:spLocks noChangeArrowheads="1"/>
          </p:cNvSpPr>
          <p:nvPr/>
        </p:nvSpPr>
        <p:spPr bwMode="auto">
          <a:xfrm flipH="1">
            <a:off x="902335" y="1217295"/>
            <a:ext cx="9349740" cy="18929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R="0" lvl="0" algn="l" defTabSz="91440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sz="2000" b="1" i="0" u="none" strike="noStrike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师资力量</a:t>
            </a:r>
            <a:r>
              <a:rPr lang="en-US" sz="2000" b="1" i="0" u="none" strike="noStrike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lang="en-US" sz="2000" b="1" i="0" u="none" strike="noStrike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lvl="0" eaLnBrk="1" hangingPunct="1">
              <a:buFont typeface="Wingdings" panose="05000000000000000000" pitchFamily="2" charset="2"/>
              <a:buChar char="u"/>
              <a:defRPr/>
            </a:pPr>
            <a:r>
              <a:rPr lang="ru-RU" altLang="en-US" sz="2000" b="1" dirty="0" smtClean="0"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sym typeface="+mn-ea"/>
              </a:rPr>
              <a:t>Сила преподавателей </a:t>
            </a:r>
            <a:endParaRPr lang="ru-RU" altLang="en-US" sz="2000" b="1" dirty="0" smtClean="0"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  <a:sym typeface="+mn-ea"/>
            </a:endParaRPr>
          </a:p>
          <a:p>
            <a:pPr lvl="0" eaLnBrk="1" hangingPunct="1">
              <a:buFont typeface="Wingdings" panose="05000000000000000000" pitchFamily="2" charset="2"/>
              <a:buChar char="u"/>
              <a:defRPr/>
            </a:pPr>
            <a:r>
              <a:rPr lang="en-US" sz="2000" b="1" i="0" u="none" strike="noStrik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Teaching </a:t>
            </a:r>
            <a:r>
              <a:rPr lang="en-US" sz="2000" b="1" i="0" u="none" strike="noStrike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staff</a:t>
            </a:r>
            <a:br>
              <a:rPr lang="en-US" sz="2000" b="1" i="0" u="none" strike="noStrike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</a:b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76405" y="432435"/>
            <a:ext cx="331724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师资队伍 </a:t>
            </a:r>
            <a:endParaRPr lang="en-US" sz="1800" b="1" i="0" u="none" strike="noStrike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+mn-ea"/>
              </a:rPr>
              <a:t>Преподавательские кадры </a:t>
            </a:r>
            <a:endParaRPr lang="en-US" altLang="en-US" sz="1800" b="1" i="0" u="none" strike="noStrike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  <a:sym typeface="+mn-ea"/>
            </a:endParaRPr>
          </a:p>
          <a:p>
            <a:pPr marR="0" defTabSz="914400" eaLnBrk="1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Faculty</a:t>
            </a:r>
            <a:r>
              <a:rPr lang="en-US" altLang="en-US" sz="1800" b="0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  <a:sym typeface="+mn-ea"/>
              </a:rPr>
              <a:t> </a:t>
            </a:r>
            <a:endParaRPr kumimoji="0" lang="en-US" altLang="en-US" sz="1800" b="0" i="0" u="none" strike="noStrike" kern="1200" cap="none" spc="0" normalizeH="0" baseline="0" noProof="1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2303" name="组合 17"/>
          <p:cNvGrpSpPr/>
          <p:nvPr/>
        </p:nvGrpSpPr>
        <p:grpSpPr>
          <a:xfrm>
            <a:off x="15160625" y="452438"/>
            <a:ext cx="782638" cy="496887"/>
            <a:chOff x="14696176" y="385740"/>
            <a:chExt cx="785818" cy="500066"/>
          </a:xfrm>
        </p:grpSpPr>
        <p:sp>
          <p:nvSpPr>
            <p:cNvPr id="4" name="矩形 15"/>
            <p:cNvSpPr/>
            <p:nvPr/>
          </p:nvSpPr>
          <p:spPr>
            <a:xfrm>
              <a:off x="14839632" y="385740"/>
              <a:ext cx="64236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algn="l" defTabSz="914400" rtl="0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9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矩形 16"/>
            <p:cNvSpPr/>
            <p:nvPr/>
          </p:nvSpPr>
          <p:spPr>
            <a:xfrm>
              <a:off x="14696176" y="385740"/>
              <a:ext cx="7172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algn="l" defTabSz="914400" rtl="0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9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bldLvl="0" animBg="1"/>
      <p:bldP spid="19" grpId="0" animBg="1"/>
      <p:bldP spid="19" grpId="1" bldLvl="0" animBg="1"/>
      <p:bldP spid="30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1"/>
          <p:cNvSpPr txBox="1"/>
          <p:nvPr/>
        </p:nvSpPr>
        <p:spPr>
          <a:xfrm>
            <a:off x="600075" y="1574800"/>
            <a:ext cx="14289405" cy="21837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en-US" sz="1800" b="1" i="0" u="none" strike="noStrike" dirty="0" err="1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临床医学、中西医结合医学、药学是我校的特色、优势学科</a:t>
            </a:r>
            <a:r>
              <a:rPr lang="en-US" sz="1800" b="1" i="0" u="none" strike="noStrike" dirty="0"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。</a:t>
            </a:r>
            <a:r>
              <a:rPr lang="en-US" sz="1800" b="1" i="0" u="none" strike="noStrike" dirty="0">
                <a:ea typeface="微软雅黑" panose="020B0503020204020204" pitchFamily="34" charset="-122"/>
                <a:cs typeface="Arial" panose="020B0604020202020204" pitchFamily="34" charset="0"/>
              </a:rPr>
              <a:t>临床医学学科在ESI全球排名</a:t>
            </a:r>
            <a:r>
              <a:rPr lang="en-US" sz="1800" b="1" i="0" u="none" strike="noStrike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前1%</a:t>
            </a:r>
            <a:r>
              <a:rPr lang="en-US" sz="1800" b="1" i="0" u="none" strike="noStrike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机构中位列</a:t>
            </a:r>
            <a:r>
              <a:rPr lang="en-US" sz="1800" b="1" i="0" u="none" strike="noStrike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ru-RU" altLang="en-US" sz="1800" b="1" i="0" u="none" strike="noStrike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sz="1800" b="1" i="0" u="none" strike="noStrike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r>
              <a:rPr lang="ru-RU" altLang="en-US" sz="1800" b="1" i="0" u="none" strike="noStrike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32</a:t>
            </a:r>
            <a:r>
              <a:rPr lang="en-US" sz="1800" b="1" i="0" u="none" strike="noStrike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%</a:t>
            </a:r>
            <a:endParaRPr lang="en-US" sz="1800" b="1" i="0" u="none" strike="noStrike" dirty="0">
              <a:solidFill>
                <a:srgbClr val="FF0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ru-RU" altLang="en-US" b="1" dirty="0" smtClean="0">
                <a:ea typeface="Times New Roman" panose="02020603050405020304"/>
                <a:cs typeface="Arial" panose="020B0604020202020204" pitchFamily="34" charset="0"/>
                <a:sym typeface="+mn-ea"/>
              </a:rPr>
              <a:t>Клиническая медицина, интегративная медицина и фармация являются особыми и преимущественными дисциплинами университета. Дисциплина клинической медицины занимается 31,32% среди 1% лучших учебных заведений в глобальном рейтинге ESI</a:t>
            </a:r>
            <a:r>
              <a:rPr lang="ru-RU" altLang="en-US" b="1" dirty="0" smtClean="0">
                <a:ea typeface="Times New Roman" panose="02020603050405020304"/>
                <a:cs typeface="Arial" panose="020B0604020202020204" pitchFamily="34" charset="0"/>
                <a:sym typeface="+mn-ea"/>
              </a:rPr>
              <a:t>.</a:t>
            </a:r>
            <a:endParaRPr lang="ru-RU" altLang="en-US" b="1" dirty="0" smtClean="0">
              <a:ea typeface="Times New Roman" panose="02020603050405020304"/>
              <a:cs typeface="Arial" panose="020B0604020202020204" pitchFamily="34" charset="0"/>
              <a:sym typeface="+mn-ea"/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en-US" sz="1800" b="1" i="0" u="none" strike="noStrike" dirty="0" smtClean="0">
                <a:cs typeface="Arial" panose="020B0604020202020204" pitchFamily="34" charset="0"/>
              </a:rPr>
              <a:t>Clinical </a:t>
            </a:r>
            <a:r>
              <a:rPr lang="en-US" sz="1800" b="1" i="0" u="none" strike="noStrike" dirty="0">
                <a:cs typeface="Arial" panose="020B0604020202020204" pitchFamily="34" charset="0"/>
              </a:rPr>
              <a:t>Medicine, Integrated Traditional Chinese and Western Medicine and Pharmacy are characteristic and preponderant disciplines in SWMU. Clinical Medicine ranks 3</a:t>
            </a:r>
            <a:r>
              <a:rPr lang="ru-RU" altLang="en-US" sz="1800" b="1" i="0" u="none" strike="noStrike" dirty="0">
                <a:cs typeface="Arial" panose="020B0604020202020204" pitchFamily="34" charset="0"/>
              </a:rPr>
              <a:t>1</a:t>
            </a:r>
            <a:r>
              <a:rPr lang="en-US" sz="1800" b="1" i="0" u="none" strike="noStrike" dirty="0">
                <a:cs typeface="Arial" panose="020B0604020202020204" pitchFamily="34" charset="0"/>
              </a:rPr>
              <a:t>.</a:t>
            </a:r>
            <a:r>
              <a:rPr lang="ru-RU" altLang="en-US" sz="1800" b="1" i="0" u="none" strike="noStrike" dirty="0">
                <a:cs typeface="Arial" panose="020B0604020202020204" pitchFamily="34" charset="0"/>
              </a:rPr>
              <a:t>32</a:t>
            </a:r>
            <a:r>
              <a:rPr lang="en-US" sz="1800" b="1" i="0" u="none" strike="noStrike" dirty="0">
                <a:cs typeface="Arial" panose="020B0604020202020204" pitchFamily="34" charset="0"/>
              </a:rPr>
              <a:t>% among the top </a:t>
            </a:r>
            <a:r>
              <a:rPr lang="en-US" sz="1800" b="1" i="0" u="none" strike="noStrike" dirty="0">
                <a:solidFill>
                  <a:srgbClr val="FF0000"/>
                </a:solidFill>
                <a:cs typeface="Arial" panose="020B0604020202020204" pitchFamily="34" charset="0"/>
              </a:rPr>
              <a:t>1%</a:t>
            </a:r>
            <a:r>
              <a:rPr lang="en-US" sz="1800" b="1" i="0" u="none" strike="noStrike" dirty="0">
                <a:cs typeface="Arial" panose="020B0604020202020204" pitchFamily="34" charset="0"/>
              </a:rPr>
              <a:t> institutions in ESI ranking.</a:t>
            </a:r>
            <a:br>
              <a:rPr lang="en-US" sz="1800" b="0" i="0" u="none" strike="noStrike" dirty="0">
                <a:cs typeface="Arial" panose="020B0604020202020204" pitchFamily="34" charset="0"/>
              </a:rPr>
            </a:br>
            <a:endParaRPr lang="zh-CN" altLang="en-US" sz="1400" dirty="0">
              <a:cs typeface="Arial" panose="020B0604020202020204" pitchFamily="34" charset="0"/>
            </a:endParaRPr>
          </a:p>
          <a:p>
            <a:pPr marL="571500" indent="-571500" eaLnBrk="1" hangingPunct="1"/>
            <a:endParaRPr lang="zh-CN" altLang="en-US" sz="1400" b="1" dirty="0"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3315" name="组合 1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513" y="1089025"/>
            <a:ext cx="12303125" cy="273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316" name="组合 17"/>
          <p:cNvGrpSpPr/>
          <p:nvPr/>
        </p:nvGrpSpPr>
        <p:grpSpPr>
          <a:xfrm>
            <a:off x="15160625" y="452438"/>
            <a:ext cx="782638" cy="496887"/>
            <a:chOff x="14696176" y="385740"/>
            <a:chExt cx="785818" cy="500066"/>
          </a:xfrm>
        </p:grpSpPr>
        <p:sp>
          <p:nvSpPr>
            <p:cNvPr id="8" name="矩形 15"/>
            <p:cNvSpPr/>
            <p:nvPr/>
          </p:nvSpPr>
          <p:spPr>
            <a:xfrm>
              <a:off x="14839632" y="385740"/>
              <a:ext cx="642362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indent="0" algn="l" defTabSz="91440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9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16"/>
            <p:cNvSpPr/>
            <p:nvPr/>
          </p:nvSpPr>
          <p:spPr>
            <a:xfrm>
              <a:off x="14696176" y="385740"/>
              <a:ext cx="71728" cy="500066"/>
            </a:xfrm>
            <a:prstGeom prst="rect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R="0" lvl="0" indent="0" algn="l" defTabSz="914400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9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397490" y="346710"/>
            <a:ext cx="5412740" cy="101473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学科建设成绩</a:t>
            </a:r>
            <a:b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Построение дисциплины и достижения</a:t>
            </a:r>
            <a:r>
              <a:rPr lang="en-US" altLang="en-US" sz="1800" b="0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/>
                <a:cs typeface="Arial" panose="020B0604020202020204" pitchFamily="34" charset="0"/>
              </a:rPr>
              <a:t> </a:t>
            </a:r>
            <a:endParaRPr kumimoji="0" lang="en-US" altLang="zh-CN" sz="1800" b="1" kern="1200" cap="none" spc="0" normalizeH="0" baseline="0" noProof="1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R="0" defTabSz="914400" eaLnBrk="1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Discipline construction &amp; achievement</a:t>
            </a:r>
            <a:br>
              <a:rPr lang="en-US" sz="1800" b="1"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</a:br>
            <a:endParaRPr kumimoji="0" lang="en-US" altLang="zh-CN" sz="1800" b="1" i="0" u="none" strike="noStrike" kern="1200" cap="none" spc="0" normalizeH="0" baseline="0" noProof="1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6" name="组合 53"/>
          <p:cNvGrpSpPr/>
          <p:nvPr/>
        </p:nvGrpSpPr>
        <p:grpSpPr>
          <a:xfrm>
            <a:off x="1231900" y="4537075"/>
            <a:ext cx="12930506" cy="3365817"/>
            <a:chOff x="812007" y="2672655"/>
            <a:chExt cx="5153534" cy="1325458"/>
          </a:xfrm>
        </p:grpSpPr>
        <p:sp>
          <p:nvSpPr>
            <p:cNvPr id="56" name="AutoShape 14"/>
            <p:cNvSpPr>
              <a:spLocks noChangeArrowheads="1"/>
            </p:cNvSpPr>
            <p:nvPr/>
          </p:nvSpPr>
          <p:spPr bwMode="gray">
            <a:xfrm>
              <a:off x="1411814" y="2672655"/>
              <a:ext cx="1114199" cy="1114030"/>
            </a:xfrm>
            <a:prstGeom prst="diamond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R="0" lvl="0" indent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2009</a:t>
              </a:r>
              <a:br>
                <a:rPr lang="en-US" sz="12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1200" b="0" i="0" u="none" strike="noStrike" kern="0" cap="none" spc="0" normalizeH="0" baseline="0" noProof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0" name="AutoShape 15"/>
            <p:cNvSpPr>
              <a:spLocks noChangeArrowheads="1"/>
            </p:cNvSpPr>
            <p:nvPr/>
          </p:nvSpPr>
          <p:spPr bwMode="gray">
            <a:xfrm>
              <a:off x="3046732" y="2672655"/>
              <a:ext cx="1114832" cy="1114030"/>
            </a:xfrm>
            <a:prstGeom prst="diamond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R="0" lvl="0" indent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2010</a:t>
              </a:r>
              <a:br>
                <a:rPr lang="en-US" sz="12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1200" b="0" i="0" u="none" strike="noStrike" kern="0" cap="none" spc="0" normalizeH="0" baseline="0" noProof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3" name="AutoShape 16"/>
            <p:cNvSpPr>
              <a:spLocks noChangeArrowheads="1"/>
            </p:cNvSpPr>
            <p:nvPr/>
          </p:nvSpPr>
          <p:spPr bwMode="gray">
            <a:xfrm>
              <a:off x="4696834" y="2672655"/>
              <a:ext cx="1114199" cy="1114030"/>
            </a:xfrm>
            <a:prstGeom prst="diamond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R="0" lvl="0" indent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2011</a:t>
              </a:r>
              <a:br>
                <a:rPr lang="en-US" sz="1200" b="0" i="0" u="none" strike="noStrike">
                  <a:ln>
                    <a:noFill/>
                  </a:ln>
                  <a:solidFill>
                    <a:srgbClr val="4D4D4D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1200" b="0" i="0" u="none" strike="noStrike" kern="0" cap="none" spc="0" normalizeH="0" baseline="0" noProof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3322" name="AutoShape 18"/>
            <p:cNvCxnSpPr>
              <a:stCxn id="56" idx="3"/>
              <a:endCxn id="60" idx="1"/>
            </p:cNvCxnSpPr>
            <p:nvPr/>
          </p:nvCxnSpPr>
          <p:spPr>
            <a:xfrm>
              <a:off x="2525822" y="3229820"/>
              <a:ext cx="520834" cy="0"/>
            </a:xfrm>
            <a:prstGeom prst="straightConnector1">
              <a:avLst/>
            </a:prstGeom>
            <a:ln w="38100" cap="flat" cmpd="sng">
              <a:solidFill>
                <a:srgbClr val="7D7D7D"/>
              </a:solidFill>
              <a:prstDash val="solid"/>
              <a:headEnd type="none" w="med" len="med"/>
              <a:tailEnd type="triangle" w="med" len="med"/>
            </a:ln>
          </p:spPr>
        </p:cxnSp>
        <p:cxnSp>
          <p:nvCxnSpPr>
            <p:cNvPr id="13323" name="AutoShape 19"/>
            <p:cNvCxnSpPr>
              <a:stCxn id="60" idx="3"/>
              <a:endCxn id="63" idx="1"/>
            </p:cNvCxnSpPr>
            <p:nvPr/>
          </p:nvCxnSpPr>
          <p:spPr>
            <a:xfrm>
              <a:off x="4161777" y="3229820"/>
              <a:ext cx="534677" cy="0"/>
            </a:xfrm>
            <a:prstGeom prst="straightConnector1">
              <a:avLst/>
            </a:prstGeom>
            <a:ln w="38100" cap="flat" cmpd="sng">
              <a:solidFill>
                <a:srgbClr val="7D7D7D"/>
              </a:solidFill>
              <a:prstDash val="solid"/>
              <a:headEnd type="none" w="med" len="med"/>
              <a:tailEnd type="triangle" w="med" len="med"/>
            </a:ln>
          </p:spPr>
        </p:cxnSp>
        <p:sp>
          <p:nvSpPr>
            <p:cNvPr id="4" name="Text Box 25"/>
            <p:cNvSpPr txBox="1"/>
            <p:nvPr/>
          </p:nvSpPr>
          <p:spPr>
            <a:xfrm>
              <a:off x="812007" y="3877333"/>
              <a:ext cx="1614671" cy="1207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R="0" algn="ctr" defTabSz="914400" eaLnBrk="1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1400" kern="1200" cap="none" spc="0" normalizeH="0" baseline="0" noProof="1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3" name="AutoShape 14"/>
            <p:cNvSpPr>
              <a:spLocks noChangeArrowheads="1"/>
            </p:cNvSpPr>
            <p:nvPr/>
          </p:nvSpPr>
          <p:spPr bwMode="gray">
            <a:xfrm>
              <a:off x="1330575" y="2672655"/>
              <a:ext cx="1321601" cy="1114030"/>
            </a:xfrm>
            <a:prstGeom prst="diamond">
              <a:avLst/>
            </a:prstGeom>
            <a:solidFill>
              <a:srgbClr val="990000"/>
            </a:soli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/>
            <a:lstStyle/>
            <a:p>
              <a:pPr marR="0" lvl="0" indent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R="0" lvl="0" indent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临床医学</a:t>
              </a:r>
              <a:b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</a:rPr>
                <a:t>Клиническая медицина</a:t>
              </a:r>
              <a:r>
                <a:rPr lang="en-US" altLang="en-US" sz="1400" b="0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kumimoji="0" lang="en-US" altLang="zh-CN" sz="14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R="0" lvl="0" indent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Clinical </a:t>
              </a:r>
              <a:b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medicine</a:t>
              </a:r>
              <a:b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zh-CN" altLang="en-US" sz="14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ctr" defTabSz="16586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5"/>
            <p:cNvSpPr>
              <a:spLocks noChangeArrowheads="1"/>
            </p:cNvSpPr>
            <p:nvPr/>
          </p:nvSpPr>
          <p:spPr bwMode="gray">
            <a:xfrm>
              <a:off x="2965492" y="2672655"/>
              <a:ext cx="1322360" cy="1114030"/>
            </a:xfrm>
            <a:prstGeom prst="diamond">
              <a:avLst/>
            </a:prstGeom>
            <a:solidFill>
              <a:srgbClr val="990000"/>
            </a:soli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/>
            <a:lstStyle/>
            <a:p>
              <a:pPr marR="0" lvl="0" indent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中西医临床医学</a:t>
              </a:r>
              <a:b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</a:br>
              <a:r>
                <a:rPr lang="en-US" alt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  <a:sym typeface="+mn-ea"/>
                </a:rPr>
                <a:t>Интегрированная традиционная китайская и западная медицина</a:t>
              </a:r>
              <a:r>
                <a:rPr lang="en-US" altLang="en-US" sz="1400" b="0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  <a:sym typeface="+mn-ea"/>
                </a:rPr>
                <a:t> </a:t>
              </a:r>
              <a:endParaRPr kumimoji="0" lang="en-US" altLang="zh-CN" sz="14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marR="0" lvl="0" indent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Integrated </a:t>
              </a:r>
              <a:b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TCM&amp;WM</a:t>
              </a:r>
              <a:b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14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6"/>
            <p:cNvSpPr>
              <a:spLocks noChangeArrowheads="1"/>
            </p:cNvSpPr>
            <p:nvPr/>
          </p:nvSpPr>
          <p:spPr bwMode="gray">
            <a:xfrm>
              <a:off x="4643940" y="2672655"/>
              <a:ext cx="1321601" cy="1114030"/>
            </a:xfrm>
            <a:prstGeom prst="diamond">
              <a:avLst/>
            </a:prstGeom>
            <a:solidFill>
              <a:srgbClr val="990000"/>
            </a:soli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/>
            <a:lstStyle/>
            <a:p>
              <a:pPr marR="0" lvl="0" indent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药  学</a:t>
              </a:r>
              <a:b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</a:rPr>
                <a:t>Фармация</a:t>
              </a:r>
              <a:r>
                <a:rPr lang="en-US" altLang="en-US" sz="1400" b="0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Times New Roman" panose="02020603050405020304"/>
                  <a:cs typeface="Arial" panose="020B0604020202020204" pitchFamily="34" charset="0"/>
                </a:rPr>
                <a:t> </a:t>
              </a:r>
              <a:endParaRPr kumimoji="0" lang="en-US" altLang="zh-CN" sz="14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R="0" lvl="0" indent="0" algn="ctr" defTabSz="1658620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Pharmacy</a:t>
              </a:r>
              <a:br>
                <a:rPr lang="en-US" sz="1400" b="1" i="0" u="none" strike="noStrike">
                  <a:ln>
                    <a:noFill/>
                  </a:ln>
                  <a:solidFill>
                    <a:srgbClr val="F9F9F9"/>
                  </a:solidFill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endParaRPr kumimoji="0" lang="en-US" altLang="en-US" sz="1400" b="1" i="0" u="none" strike="noStrike" kern="0" cap="none" spc="0" normalizeH="0" baseline="0" noProof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RESOURCELIBID_SHAPE" val="16189"/>
  <p:tag name="RESOURCELIB_SHAPETYPE" val="5"/>
  <p:tag name="SMARTLAYOUT_SHAPETYPE" val="Picture"/>
  <p:tag name="SMARTLAYOUT_SHAPEPICTURE" val="3|KeepOriginal|False|False|PictureBox|None|19be069e46e54c5bba507a55b2ee5962.jpg"/>
  <p:tag name="PA" val="v5.2.11"/>
  <p:tag name="RESOURCELIBID_SMARTLAYOUT" val="556187"/>
</p:tagLst>
</file>

<file path=ppt/tags/tag2.xml><?xml version="1.0" encoding="utf-8"?>
<p:tagLst xmlns:p="http://schemas.openxmlformats.org/presentationml/2006/main">
  <p:tag name="RESOURCELIBID_SHAPE" val="16635"/>
  <p:tag name="RESOURCELIB_SHAPETYPE" val="5"/>
  <p:tag name="SMARTLAYOUT_SHAPETYPE" val="Picture"/>
  <p:tag name="SMARTLAYOUT_SHAPEPICTURE" val="2|KeepOriginal|False|False|PictureBox|None|77b9b1380b074b35aab0d44823cf726f.jpg"/>
  <p:tag name="PA" val="v5.2.11"/>
  <p:tag name="RESOURCELIBID_SMARTLAYOUT" val="556187"/>
</p:tagLst>
</file>

<file path=ppt/tags/tag3.xml><?xml version="1.0" encoding="utf-8"?>
<p:tagLst xmlns:p="http://schemas.openxmlformats.org/presentationml/2006/main">
  <p:tag name="RESOURCELIBID_SHAPE" val="16841"/>
  <p:tag name="RESOURCELIB_SHAPETYPE" val="5"/>
  <p:tag name="SMARTLAYOUT_SHAPETYPE" val="Picture"/>
  <p:tag name="SMARTLAYOUT_SHAPEPICTURE" val="1|KeepOriginal|False|False|PictureBox|None|17276d5a93bb4f28b0b489c40b86d210.jpeg"/>
  <p:tag name="PA" val="v5.2.11"/>
  <p:tag name="RESOURCELIBID_SMARTLAYOUT" val="556187"/>
</p:tagLst>
</file>

<file path=ppt/tags/tag4.xml><?xml version="1.0" encoding="utf-8"?>
<p:tagLst xmlns:p="http://schemas.openxmlformats.org/presentationml/2006/main">
  <p:tag name="SMARTLAYOUT_SHAPETYPE" val="Picture"/>
  <p:tag name="SMARTLAYOUT_SHAPEPICTURE" val="0|KeepOriginal|False|False|PictureBox|None|66f53bbcc3694998ac327f3c38617703.jpg"/>
  <p:tag name="PA" val="v5.2.11"/>
  <p:tag name="RESOURCELIBID_SMARTLAYOUT" val="556187"/>
</p:tagLst>
</file>

<file path=ppt/tags/tag5.xml><?xml version="1.0" encoding="utf-8"?>
<p:tagLst xmlns:p="http://schemas.openxmlformats.org/presentationml/2006/main">
  <p:tag name="PA" val="v5.2.11"/>
  <p:tag name="SMARTLAYOUT_SHAPETYPE" val="Ornament"/>
  <p:tag name="RESOURCELIBID_SMARTLAYOUT" val="556187"/>
</p:tagLst>
</file>

<file path=ppt/tags/tag6.xml><?xml version="1.0" encoding="utf-8"?>
<p:tagLst xmlns:p="http://schemas.openxmlformats.org/presentationml/2006/main">
  <p:tag name="SMARTLAYOUT_SLIDE" val="4|0|NoFill|#FFFFFF|False|True|"/>
  <p:tag name="RESOURCELIBID_SMARTLAYOUT" val="556187"/>
</p:tagLst>
</file>

<file path=ppt/tags/tag7.xml><?xml version="1.0" encoding="utf-8"?>
<p:tagLst xmlns:p="http://schemas.openxmlformats.org/presentationml/2006/main">
  <p:tag name="COMMONDATA" val="eyJoZGlkIjoiNTVhNzgwOTBmZThiZTZlNDZkMzE1YjM4YmZiMDllMjEifQ=="/>
  <p:tag name="KSO_WPP_MARK_KEY" val="05ce9985-216f-46bb-b63d-445ebee913e6"/>
</p:tagLst>
</file>

<file path=ppt/theme/theme1.xml><?xml version="1.0" encoding="utf-8"?>
<a:theme xmlns:a="http://schemas.openxmlformats.org/drawingml/2006/main" name="默认设计模板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8561</Words>
  <Application>WPS 演示</Application>
  <PresentationFormat>自定义</PresentationFormat>
  <Paragraphs>377</Paragraphs>
  <Slides>19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华文新魏</vt:lpstr>
      <vt:lpstr>微软雅黑</vt:lpstr>
      <vt:lpstr>Times New Roman</vt:lpstr>
      <vt:lpstr>Wingdings</vt:lpstr>
      <vt:lpstr>方正小标宋简体</vt:lpstr>
      <vt:lpstr>Calibri</vt:lpstr>
      <vt:lpstr>黑体</vt:lpstr>
      <vt:lpstr>华文楷体</vt:lpstr>
      <vt:lpstr>Segoe UI Light</vt:lpstr>
      <vt:lpstr>Arial Unicode MS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aadmin25</dc:creator>
  <cp:lastModifiedBy>陈刘流</cp:lastModifiedBy>
  <cp:revision>287</cp:revision>
  <cp:lastPrinted>2019-03-15T09:55:00Z</cp:lastPrinted>
  <dcterms:created xsi:type="dcterms:W3CDTF">2016-04-28T11:29:00Z</dcterms:created>
  <dcterms:modified xsi:type="dcterms:W3CDTF">2023-12-07T07:34:50Z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653A3653124D472F820A143A29C1CF8D_12</vt:lpwstr>
  </property>
</Properties>
</file>