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5"/>
  </p:notesMasterIdLst>
  <p:sldIdLst>
    <p:sldId id="257" r:id="rId3"/>
    <p:sldId id="258" r:id="rId4"/>
    <p:sldId id="359" r:id="rId5"/>
    <p:sldId id="259" r:id="rId6"/>
    <p:sldId id="261" r:id="rId7"/>
    <p:sldId id="351" r:id="rId8"/>
    <p:sldId id="262" r:id="rId9"/>
    <p:sldId id="352" r:id="rId10"/>
    <p:sldId id="263" r:id="rId11"/>
    <p:sldId id="353" r:id="rId12"/>
    <p:sldId id="286" r:id="rId13"/>
    <p:sldId id="287" r:id="rId14"/>
    <p:sldId id="301" r:id="rId15"/>
    <p:sldId id="303" r:id="rId16"/>
    <p:sldId id="354" r:id="rId17"/>
    <p:sldId id="304" r:id="rId18"/>
    <p:sldId id="355" r:id="rId19"/>
    <p:sldId id="310" r:id="rId20"/>
    <p:sldId id="350" r:id="rId21"/>
    <p:sldId id="312" r:id="rId22"/>
    <p:sldId id="305" r:id="rId23"/>
    <p:sldId id="356" r:id="rId24"/>
    <p:sldId id="306" r:id="rId25"/>
    <p:sldId id="357" r:id="rId26"/>
    <p:sldId id="307" r:id="rId27"/>
    <p:sldId id="358" r:id="rId28"/>
    <p:sldId id="308" r:id="rId29"/>
    <p:sldId id="360" r:id="rId30"/>
    <p:sldId id="328" r:id="rId31"/>
    <p:sldId id="362" r:id="rId32"/>
    <p:sldId id="302" r:id="rId33"/>
    <p:sldId id="364" r:id="rId34"/>
    <p:sldId id="275" r:id="rId35"/>
    <p:sldId id="365" r:id="rId36"/>
    <p:sldId id="340" r:id="rId37"/>
    <p:sldId id="341" r:id="rId38"/>
    <p:sldId id="361" r:id="rId39"/>
    <p:sldId id="277" r:id="rId40"/>
    <p:sldId id="366" r:id="rId41"/>
    <p:sldId id="278" r:id="rId42"/>
    <p:sldId id="367" r:id="rId43"/>
    <p:sldId id="279" r:id="rId44"/>
    <p:sldId id="280" r:id="rId45"/>
    <p:sldId id="368" r:id="rId46"/>
    <p:sldId id="300" r:id="rId47"/>
    <p:sldId id="369" r:id="rId48"/>
    <p:sldId id="282" r:id="rId49"/>
    <p:sldId id="283" r:id="rId50"/>
    <p:sldId id="371" r:id="rId51"/>
    <p:sldId id="372" r:id="rId52"/>
    <p:sldId id="284" r:id="rId53"/>
    <p:sldId id="373" r:id="rId54"/>
  </p:sldIdLst>
  <p:sldSz cx="9144000" cy="6858000" type="screen4x3"/>
  <p:notesSz cx="6858000" cy="9144000"/>
  <p:embeddedFontLst>
    <p:embeddedFont>
      <p:font typeface="微软雅黑" panose="020B0503020204020204" pitchFamily="34" charset="-122"/>
      <p:regular r:id="rId59"/>
    </p:embeddedFont>
    <p:embeddedFont>
      <p:font typeface="Cambria Math" panose="02040503050406030204" pitchFamily="18" charset="0"/>
      <p:regular r:id="rId60"/>
    </p:embeddedFont>
    <p:embeddedFont>
      <p:font typeface="Calibri" panose="020F0502020204030204" charset="0"/>
      <p:regular r:id="rId61"/>
      <p:bold r:id="rId62"/>
      <p:italic r:id="rId63"/>
      <p:boldItalic r:id="rId64"/>
    </p:embeddedFont>
    <p:embeddedFont>
      <p:font typeface="方正小标宋简体" panose="02000000000000000000" charset="-122"/>
      <p:regular r:id="rId65"/>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6" userDrawn="1">
          <p15:clr>
            <a:srgbClr val="A4A3A4"/>
          </p15:clr>
        </p15:guide>
        <p15:guide id="2" pos="2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246"/>
    <a:srgbClr val="007747"/>
    <a:srgbClr val="007848"/>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3" d="100"/>
          <a:sy n="83" d="100"/>
        </p:scale>
        <p:origin x="1054" y="36"/>
      </p:cViewPr>
      <p:guideLst>
        <p:guide orient="horz" pos="2186"/>
        <p:guide pos="28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6" Type="http://schemas.openxmlformats.org/officeDocument/2006/relationships/tags" Target="tags/tag45.xml"/><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4.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notesMaster" Target="notesMasters/notesMaster1.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52CF4-AE67-488B-8803-B1028DDEF9F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333708-5E08-4380-8E6A-2E1FC9D5AD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CA97B2B-8D60-40B9-9B55-6C239CB8FB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F97003-A980-4827-8213-B8ECBBA5F79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97B2B-8D60-40B9-9B55-6C239CB8FB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97003-A980-4827-8213-B8ECBBA5F79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image" Target="../media/image2.jpeg"/><Relationship Id="rId2" Type="http://schemas.openxmlformats.org/officeDocument/2006/relationships/tags" Target="../tags/tag3.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xml"/><Relationship Id="rId3" Type="http://schemas.openxmlformats.org/officeDocument/2006/relationships/image" Target="../media/image2.jpeg"/><Relationship Id="rId2" Type="http://schemas.openxmlformats.org/officeDocument/2006/relationships/tags" Target="../tags/tag6.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xml"/><Relationship Id="rId2" Type="http://schemas.openxmlformats.org/officeDocument/2006/relationships/image" Target="../media/image2.jpe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xml"/><Relationship Id="rId4" Type="http://schemas.openxmlformats.org/officeDocument/2006/relationships/image" Target="../media/image2.jpeg"/><Relationship Id="rId3" Type="http://schemas.openxmlformats.org/officeDocument/2006/relationships/image" Target="../media/image31.png"/><Relationship Id="rId2" Type="http://schemas.openxmlformats.org/officeDocument/2006/relationships/tags" Target="../tags/tag11.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xml"/><Relationship Id="rId2" Type="http://schemas.openxmlformats.org/officeDocument/2006/relationships/image" Target="../media/image31.pn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xml"/><Relationship Id="rId3"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xml"/><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xml"/><Relationship Id="rId3" Type="http://schemas.openxmlformats.org/officeDocument/2006/relationships/image" Target="../media/image2.jpeg"/><Relationship Id="rId2" Type="http://schemas.openxmlformats.org/officeDocument/2006/relationships/tags" Target="../tags/tag21.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4.xml"/><Relationship Id="rId2" Type="http://schemas.openxmlformats.org/officeDocument/2006/relationships/image" Target="../media/image2.jpeg"/><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2.jpeg"/><Relationship Id="rId2" Type="http://schemas.openxmlformats.org/officeDocument/2006/relationships/tags" Target="../tags/tag26.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2.jpeg"/><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4.xml"/><Relationship Id="rId3" Type="http://schemas.openxmlformats.org/officeDocument/2006/relationships/image" Target="../media/image2.jpeg"/><Relationship Id="rId2" Type="http://schemas.openxmlformats.org/officeDocument/2006/relationships/tags" Target="../tags/tag3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6.xml"/><Relationship Id="rId2" Type="http://schemas.openxmlformats.org/officeDocument/2006/relationships/image" Target="../media/image2.jpeg"/><Relationship Id="rId1" Type="http://schemas.openxmlformats.org/officeDocument/2006/relationships/tags" Target="../tags/tag35.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png"/><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40.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image" Target="../media/image38.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9.xml"/><Relationship Id="rId6" Type="http://schemas.openxmlformats.org/officeDocument/2006/relationships/image" Target="../media/image2.jpe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tags" Target="../tags/tag38.xml"/><Relationship Id="rId1" Type="http://schemas.openxmlformats.org/officeDocument/2006/relationships/tags" Target="../tags/tag37.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1.xml"/><Relationship Id="rId3" Type="http://schemas.openxmlformats.org/officeDocument/2006/relationships/image" Target="../media/image2.jpeg"/><Relationship Id="rId2" Type="http://schemas.openxmlformats.org/officeDocument/2006/relationships/image" Target="../media/image45.png"/><Relationship Id="rId1" Type="http://schemas.openxmlformats.org/officeDocument/2006/relationships/tags" Target="../tags/tag4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2.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jpe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jpe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a:srcRect/>
          <a:stretch>
            <a:fillRect/>
          </a:stretch>
        </p:blipFill>
        <p:spPr bwMode="auto">
          <a:xfrm>
            <a:off x="10160" y="2047875"/>
            <a:ext cx="9144000" cy="4807585"/>
          </a:xfrm>
          <a:prstGeom prst="rect">
            <a:avLst/>
          </a:prstGeom>
          <a:noFill/>
          <a:ln w="9525">
            <a:noFill/>
            <a:miter lim="800000"/>
            <a:headEnd/>
            <a:tailEnd/>
          </a:ln>
          <a:effectLst/>
        </p:spPr>
      </p:pic>
      <p:sp>
        <p:nvSpPr>
          <p:cNvPr id="2" name="内容占位符 1"/>
          <p:cNvSpPr>
            <a:spLocks noGrp="1"/>
          </p:cNvSpPr>
          <p:nvPr>
            <p:ph idx="1"/>
          </p:nvPr>
        </p:nvSpPr>
        <p:spPr>
          <a:xfrm>
            <a:off x="22225" y="692785"/>
            <a:ext cx="9170035" cy="5324475"/>
          </a:xfrm>
        </p:spPr>
        <p:txBody>
          <a:bodyPr/>
          <a:lstStyle/>
          <a:p>
            <a:pPr marL="0" indent="0" algn="ctr">
              <a:buNone/>
            </a:pPr>
            <a:endParaRPr lang="zh-CN" altLang="en-US" b="1">
              <a:latin typeface="Times New Roman" panose="02020603050405020304" pitchFamily="18" charset="0"/>
              <a:ea typeface="方正小标宋简体" panose="02000000000000000000" charset="-122"/>
              <a:cs typeface="Times New Roman" panose="02020603050405020304" pitchFamily="18" charset="0"/>
            </a:endParaRPr>
          </a:p>
          <a:p>
            <a:pPr marL="0" indent="0" algn="ctr">
              <a:buNone/>
            </a:pPr>
            <a:endParaRPr lang="zh-CN" altLang="en-US" b="1">
              <a:latin typeface="Times New Roman" panose="02020603050405020304" pitchFamily="18" charset="0"/>
              <a:ea typeface="方正小标宋简体" panose="02000000000000000000" charset="-122"/>
              <a:cs typeface="Times New Roman" panose="02020603050405020304" pitchFamily="18" charset="0"/>
            </a:endParaRPr>
          </a:p>
          <a:p>
            <a:pPr marL="0" indent="0" algn="ctr">
              <a:buNone/>
            </a:pPr>
            <a:r>
              <a:rPr lang="zh-CN" altLang="en-US" b="1">
                <a:latin typeface="Times New Roman" panose="02020603050405020304" pitchFamily="18" charset="0"/>
                <a:ea typeface="方正小标宋简体" panose="02000000000000000000" charset="-122"/>
                <a:cs typeface="Times New Roman" panose="02020603050405020304" pitchFamily="18" charset="0"/>
              </a:rPr>
              <a:t>四川轻化工大学</a:t>
            </a:r>
            <a:r>
              <a:rPr lang="en-US" altLang="zh-CN" b="1">
                <a:latin typeface="Times New Roman" panose="02020603050405020304" pitchFamily="18" charset="0"/>
                <a:ea typeface="方正小标宋简体" panose="02000000000000000000" charset="-122"/>
                <a:cs typeface="Times New Roman" panose="02020603050405020304" pitchFamily="18" charset="0"/>
              </a:rPr>
              <a:t>2024</a:t>
            </a:r>
            <a:r>
              <a:rPr lang="zh-CN" altLang="en-US" b="1">
                <a:latin typeface="Times New Roman" panose="02020603050405020304" pitchFamily="18" charset="0"/>
                <a:ea typeface="方正小标宋简体" panose="02000000000000000000" charset="-122"/>
                <a:cs typeface="Times New Roman" panose="02020603050405020304" pitchFamily="18" charset="0"/>
              </a:rPr>
              <a:t>年留学生招生宣传</a:t>
            </a:r>
            <a:endParaRPr lang="zh-CN" altLang="en-US" b="1">
              <a:latin typeface="Times New Roman" panose="02020603050405020304" pitchFamily="18" charset="0"/>
              <a:ea typeface="方正小标宋简体" panose="02000000000000000000" charset="-122"/>
              <a:cs typeface="Times New Roman" panose="02020603050405020304" pitchFamily="18" charset="0"/>
            </a:endParaRPr>
          </a:p>
          <a:p>
            <a:pPr marL="0" indent="0" algn="ctr">
              <a:buNone/>
            </a:pPr>
            <a:r>
              <a:rPr lang="zh-CN" altLang="en-US" b="1">
                <a:latin typeface="Times New Roman" panose="02020603050405020304" pitchFamily="18" charset="0"/>
                <a:ea typeface="方正小标宋简体" panose="02000000000000000000" charset="-122"/>
                <a:cs typeface="Times New Roman" panose="02020603050405020304" pitchFamily="18" charset="0"/>
              </a:rPr>
              <a:t> International Student </a:t>
            </a:r>
            <a:r>
              <a:rPr lang="en-US" altLang="zh-CN" b="1">
                <a:latin typeface="Times New Roman" panose="02020603050405020304" pitchFamily="18" charset="0"/>
                <a:ea typeface="方正小标宋简体" panose="02000000000000000000" charset="-122"/>
                <a:cs typeface="Times New Roman" panose="02020603050405020304" pitchFamily="18" charset="0"/>
              </a:rPr>
              <a:t>Admission</a:t>
            </a:r>
            <a:r>
              <a:rPr lang="zh-CN" altLang="en-US" b="1">
                <a:latin typeface="Times New Roman" panose="02020603050405020304" pitchFamily="18" charset="0"/>
                <a:ea typeface="方正小标宋简体" panose="02000000000000000000" charset="-122"/>
                <a:cs typeface="Times New Roman" panose="02020603050405020304" pitchFamily="18" charset="0"/>
              </a:rPr>
              <a:t> of Sichuan University of </a:t>
            </a:r>
            <a:r>
              <a:rPr lang="en-US" altLang="zh-CN" b="1">
                <a:latin typeface="Times New Roman" panose="02020603050405020304" pitchFamily="18" charset="0"/>
                <a:ea typeface="方正小标宋简体" panose="02000000000000000000" charset="-122"/>
                <a:cs typeface="Times New Roman" panose="02020603050405020304" pitchFamily="18" charset="0"/>
              </a:rPr>
              <a:t>Science and </a:t>
            </a:r>
            <a:r>
              <a:rPr lang="zh-CN" altLang="en-US" b="1">
                <a:latin typeface="Times New Roman" panose="02020603050405020304" pitchFamily="18" charset="0"/>
                <a:ea typeface="方正小标宋简体" panose="02000000000000000000" charset="-122"/>
                <a:cs typeface="Times New Roman" panose="02020603050405020304" pitchFamily="18" charset="0"/>
              </a:rPr>
              <a:t> </a:t>
            </a:r>
            <a:r>
              <a:rPr lang="en-US" altLang="zh-CN" b="1">
                <a:latin typeface="Times New Roman" panose="02020603050405020304" pitchFamily="18" charset="0"/>
                <a:ea typeface="方正小标宋简体" panose="02000000000000000000" charset="-122"/>
                <a:cs typeface="Times New Roman" panose="02020603050405020304" pitchFamily="18" charset="0"/>
              </a:rPr>
              <a:t>Engineering </a:t>
            </a:r>
            <a:endParaRPr lang="zh-CN" altLang="en-US" b="1">
              <a:latin typeface="Times New Roman" panose="02020603050405020304" pitchFamily="18" charset="0"/>
              <a:ea typeface="方正小标宋简体" panose="02000000000000000000" charset="-122"/>
              <a:cs typeface="Times New Roman" panose="02020603050405020304" pitchFamily="18" charset="0"/>
            </a:endParaRPr>
          </a:p>
        </p:txBody>
      </p:sp>
      <p:pic>
        <p:nvPicPr>
          <p:cNvPr id="15" name="Picture 2" descr="F:\综合科\logo.jpg"/>
          <p:cNvPicPr>
            <a:picLocks noChangeAspect="1" noChangeArrowheads="1"/>
          </p:cNvPicPr>
          <p:nvPr/>
        </p:nvPicPr>
        <p:blipFill>
          <a:blip r:embed="rId2"/>
          <a:srcRect/>
          <a:stretch>
            <a:fillRect/>
          </a:stretch>
        </p:blipFill>
        <p:spPr bwMode="auto">
          <a:xfrm>
            <a:off x="7884322" y="116222"/>
            <a:ext cx="1118707" cy="100010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综合科\logo.jpg"/>
          <p:cNvPicPr>
            <a:picLocks noChangeAspect="1" noChangeArrowheads="1"/>
          </p:cNvPicPr>
          <p:nvPr/>
        </p:nvPicPr>
        <p:blipFill>
          <a:blip r:embed="rId1"/>
          <a:srcRect/>
          <a:stretch>
            <a:fillRect/>
          </a:stretch>
        </p:blipFill>
        <p:spPr bwMode="auto">
          <a:xfrm>
            <a:off x="8028384" y="0"/>
            <a:ext cx="1118707" cy="1000108"/>
          </a:xfrm>
          <a:prstGeom prst="rect">
            <a:avLst/>
          </a:prstGeom>
          <a:noFill/>
        </p:spPr>
      </p:pic>
      <p:grpSp>
        <p:nvGrpSpPr>
          <p:cNvPr id="8" name="Группа 7"/>
          <p:cNvGrpSpPr/>
          <p:nvPr/>
        </p:nvGrpSpPr>
        <p:grpSpPr>
          <a:xfrm>
            <a:off x="467544" y="2132856"/>
            <a:ext cx="2808312" cy="2520280"/>
            <a:chOff x="611560" y="1002809"/>
            <a:chExt cx="2808312" cy="2096140"/>
          </a:xfrm>
        </p:grpSpPr>
        <p:sp>
          <p:nvSpPr>
            <p:cNvPr id="2" name="Прямоугольник 1"/>
            <p:cNvSpPr/>
            <p:nvPr/>
          </p:nvSpPr>
          <p:spPr>
            <a:xfrm>
              <a:off x="611560" y="1002809"/>
              <a:ext cx="2808312" cy="2096140"/>
            </a:xfrm>
            <a:prstGeom prst="rect">
              <a:avLst/>
            </a:prstGeom>
            <a:solidFill>
              <a:srgbClr val="007848"/>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5" name="内容占位符 3"/>
            <p:cNvSpPr txBox="1"/>
            <p:nvPr/>
          </p:nvSpPr>
          <p:spPr>
            <a:xfrm>
              <a:off x="628127" y="1593867"/>
              <a:ext cx="2775177" cy="91402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000" b="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Безопасная, поддерживающая и благоприятная среда</a:t>
              </a:r>
              <a:endParaRPr lang="en-US" sz="2000" b="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grpSp>
      <p:sp>
        <p:nvSpPr>
          <p:cNvPr id="7" name="内容占位符 3"/>
          <p:cNvSpPr txBox="1"/>
          <p:nvPr/>
        </p:nvSpPr>
        <p:spPr>
          <a:xfrm>
            <a:off x="3436440" y="1988840"/>
            <a:ext cx="5707560" cy="273630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800" dirty="0">
                <a:latin typeface="Times New Roman" panose="02020603050405020304" pitchFamily="18" charset="0"/>
                <a:cs typeface="Times New Roman" panose="02020603050405020304" pitchFamily="18" charset="0"/>
              </a:rPr>
              <a:t>Стильные современные кампусы и удобное расположение для транспорта.</a:t>
            </a: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Окружённые парками, спортивными залами и больницами.</a:t>
            </a: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Аудитории с современным оборудованием, лаборатории, библиотеки, спортивные площадки и многое другое.</a:t>
            </a: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Аудитории и библиотеки открыты в выходные и вечернее время для поддержки учёбы студентов.</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39975" y="404495"/>
            <a:ext cx="4572000" cy="521970"/>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Yibin Campus</a:t>
            </a:r>
            <a:endParaRPr lang="zh-CN" altLang="en-US" sz="2800" b="1">
              <a:latin typeface="Times New Roman" panose="02020603050405020304" pitchFamily="18" charset="0"/>
              <a:cs typeface="Times New Roman" panose="02020603050405020304" pitchFamily="18" charset="0"/>
            </a:endParaRPr>
          </a:p>
        </p:txBody>
      </p:sp>
      <p:pic>
        <p:nvPicPr>
          <p:cNvPr id="3" name="图片 2" descr="微信图片_20210520235249"/>
          <p:cNvPicPr>
            <a:picLocks noChangeAspect="1"/>
          </p:cNvPicPr>
          <p:nvPr>
            <p:custDataLst>
              <p:tags r:id="rId1"/>
            </p:custDataLst>
          </p:nvPr>
        </p:nvPicPr>
        <p:blipFill>
          <a:blip r:embed="rId2"/>
          <a:stretch>
            <a:fillRect/>
          </a:stretch>
        </p:blipFill>
        <p:spPr>
          <a:xfrm>
            <a:off x="0" y="1035050"/>
            <a:ext cx="4572000" cy="2473960"/>
          </a:xfrm>
          <a:prstGeom prst="rect">
            <a:avLst/>
          </a:prstGeom>
        </p:spPr>
      </p:pic>
      <p:pic>
        <p:nvPicPr>
          <p:cNvPr id="4" name="图片 3" descr="1M5A5233"/>
          <p:cNvPicPr>
            <a:picLocks noChangeAspect="1"/>
          </p:cNvPicPr>
          <p:nvPr/>
        </p:nvPicPr>
        <p:blipFill>
          <a:blip r:embed="rId3"/>
          <a:stretch>
            <a:fillRect/>
          </a:stretch>
        </p:blipFill>
        <p:spPr>
          <a:xfrm>
            <a:off x="4572000" y="1035050"/>
            <a:ext cx="4572000" cy="2491740"/>
          </a:xfrm>
          <a:prstGeom prst="rect">
            <a:avLst/>
          </a:prstGeom>
        </p:spPr>
      </p:pic>
      <p:pic>
        <p:nvPicPr>
          <p:cNvPr id="6" name="图片 5" descr="mmexport1537683209344"/>
          <p:cNvPicPr>
            <a:picLocks noChangeAspect="1"/>
          </p:cNvPicPr>
          <p:nvPr/>
        </p:nvPicPr>
        <p:blipFill>
          <a:blip r:embed="rId4"/>
          <a:stretch>
            <a:fillRect/>
          </a:stretch>
        </p:blipFill>
        <p:spPr>
          <a:xfrm>
            <a:off x="0" y="3509010"/>
            <a:ext cx="9144000" cy="3348990"/>
          </a:xfrm>
          <a:prstGeom prst="rect">
            <a:avLst/>
          </a:prstGeom>
        </p:spPr>
      </p:pic>
      <p:pic>
        <p:nvPicPr>
          <p:cNvPr id="10" name="Picture 2" descr="F:\综合科\logo.jpg"/>
          <p:cNvPicPr>
            <a:picLocks noChangeAspect="1" noChangeArrowheads="1"/>
          </p:cNvPicPr>
          <p:nvPr/>
        </p:nvPicPr>
        <p:blipFill>
          <a:blip r:embed="rId5"/>
          <a:srcRect/>
          <a:stretch>
            <a:fillRect/>
          </a:stretch>
        </p:blipFill>
        <p:spPr bwMode="auto">
          <a:xfrm>
            <a:off x="7956712" y="44467"/>
            <a:ext cx="1118707" cy="99058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39975" y="404495"/>
            <a:ext cx="4572000" cy="521970"/>
          </a:xfrm>
          <a:prstGeom prst="rect">
            <a:avLst/>
          </a:prstGeom>
          <a:noFill/>
        </p:spPr>
        <p:txBody>
          <a:bodyPr wrap="square" rtlCol="0" anchor="t">
            <a:spAutoFit/>
          </a:bodyPr>
          <a:lstStyle/>
          <a:p>
            <a:pPr algn="ctr"/>
            <a:r>
              <a:rPr lang="en-US" altLang="zh-CN" sz="2800" b="1">
                <a:latin typeface="Times New Roman" panose="02020603050405020304" pitchFamily="18" charset="0"/>
                <a:cs typeface="Times New Roman" panose="02020603050405020304" pitchFamily="18" charset="0"/>
              </a:rPr>
              <a:t>Zigong</a:t>
            </a:r>
            <a:r>
              <a:rPr lang="zh-CN" altLang="en-US" sz="2800" b="1">
                <a:latin typeface="Times New Roman" panose="02020603050405020304" pitchFamily="18" charset="0"/>
                <a:cs typeface="Times New Roman" panose="02020603050405020304" pitchFamily="18" charset="0"/>
              </a:rPr>
              <a:t> Campus</a:t>
            </a:r>
            <a:r>
              <a:rPr lang="en-US" altLang="zh-CN" sz="2800" b="1">
                <a:latin typeface="Times New Roman" panose="02020603050405020304" pitchFamily="18" charset="0"/>
                <a:cs typeface="Times New Roman" panose="02020603050405020304" pitchFamily="18" charset="0"/>
              </a:rPr>
              <a:t>(Huidong)</a:t>
            </a:r>
            <a:endParaRPr lang="en-US" altLang="zh-CN" sz="2800" b="1">
              <a:latin typeface="Times New Roman" panose="02020603050405020304" pitchFamily="18" charset="0"/>
              <a:cs typeface="Times New Roman" panose="02020603050405020304" pitchFamily="18" charset="0"/>
            </a:endParaRPr>
          </a:p>
        </p:txBody>
      </p:sp>
      <p:pic>
        <p:nvPicPr>
          <p:cNvPr id="5" name="图片 4" descr="厚德楼"/>
          <p:cNvPicPr>
            <a:picLocks noChangeAspect="1"/>
          </p:cNvPicPr>
          <p:nvPr/>
        </p:nvPicPr>
        <p:blipFill>
          <a:blip r:embed="rId1"/>
          <a:stretch>
            <a:fillRect/>
          </a:stretch>
        </p:blipFill>
        <p:spPr>
          <a:xfrm>
            <a:off x="0" y="3926840"/>
            <a:ext cx="9144000" cy="2931160"/>
          </a:xfrm>
          <a:prstGeom prst="rect">
            <a:avLst/>
          </a:prstGeom>
        </p:spPr>
      </p:pic>
      <p:pic>
        <p:nvPicPr>
          <p:cNvPr id="6" name="图片 5" descr="bbbbb"/>
          <p:cNvPicPr>
            <a:picLocks noChangeAspect="1"/>
          </p:cNvPicPr>
          <p:nvPr/>
        </p:nvPicPr>
        <p:blipFill>
          <a:blip r:embed="rId2"/>
          <a:stretch>
            <a:fillRect/>
          </a:stretch>
        </p:blipFill>
        <p:spPr>
          <a:xfrm>
            <a:off x="0" y="1628775"/>
            <a:ext cx="4572000" cy="2298065"/>
          </a:xfrm>
          <a:prstGeom prst="rect">
            <a:avLst/>
          </a:prstGeom>
        </p:spPr>
      </p:pic>
      <p:pic>
        <p:nvPicPr>
          <p:cNvPr id="7" name="图片 6" descr="1M5A7043"/>
          <p:cNvPicPr>
            <a:picLocks noChangeAspect="1"/>
          </p:cNvPicPr>
          <p:nvPr/>
        </p:nvPicPr>
        <p:blipFill>
          <a:blip r:embed="rId3"/>
          <a:stretch>
            <a:fillRect/>
          </a:stretch>
        </p:blipFill>
        <p:spPr>
          <a:xfrm>
            <a:off x="4571999" y="1628775"/>
            <a:ext cx="4571999" cy="2298065"/>
          </a:xfrm>
          <a:prstGeom prst="rect">
            <a:avLst/>
          </a:prstGeom>
        </p:spPr>
      </p:pic>
      <p:pic>
        <p:nvPicPr>
          <p:cNvPr id="3" name="Picture 2" descr="F:\综合科\logo.jpg"/>
          <p:cNvPicPr>
            <a:picLocks noChangeAspect="1" noChangeArrowheads="1"/>
          </p:cNvPicPr>
          <p:nvPr/>
        </p:nvPicPr>
        <p:blipFill>
          <a:blip r:embed="rId4"/>
          <a:srcRect/>
          <a:stretch>
            <a:fillRect/>
          </a:stretch>
        </p:blipFill>
        <p:spPr bwMode="auto">
          <a:xfrm>
            <a:off x="7956712" y="44467"/>
            <a:ext cx="1118707" cy="99058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39975" y="404495"/>
            <a:ext cx="4572000" cy="521970"/>
          </a:xfrm>
          <a:prstGeom prst="rect">
            <a:avLst/>
          </a:prstGeom>
          <a:noFill/>
        </p:spPr>
        <p:txBody>
          <a:bodyPr wrap="square" rtlCol="0" anchor="t">
            <a:spAutoFit/>
          </a:bodyPr>
          <a:lstStyle/>
          <a:p>
            <a:pPr algn="ctr"/>
            <a:r>
              <a:rPr lang="en-US" altLang="zh-CN" sz="2800" b="1">
                <a:latin typeface="Times New Roman" panose="02020603050405020304" pitchFamily="18" charset="0"/>
                <a:cs typeface="Times New Roman" panose="02020603050405020304" pitchFamily="18" charset="0"/>
              </a:rPr>
              <a:t>Zigong</a:t>
            </a:r>
            <a:r>
              <a:rPr lang="zh-CN" altLang="en-US" sz="2800" b="1">
                <a:latin typeface="Times New Roman" panose="02020603050405020304" pitchFamily="18" charset="0"/>
                <a:cs typeface="Times New Roman" panose="02020603050405020304" pitchFamily="18" charset="0"/>
              </a:rPr>
              <a:t> Campus</a:t>
            </a:r>
            <a:r>
              <a:rPr lang="en-US" altLang="zh-CN" sz="2800" b="1">
                <a:latin typeface="Times New Roman" panose="02020603050405020304" pitchFamily="18" charset="0"/>
                <a:cs typeface="Times New Roman" panose="02020603050405020304" pitchFamily="18" charset="0"/>
              </a:rPr>
              <a:t>(Libaihe)</a:t>
            </a:r>
            <a:endParaRPr lang="en-US" altLang="zh-CN" sz="2800" b="1">
              <a:latin typeface="Times New Roman" panose="02020603050405020304" pitchFamily="18" charset="0"/>
              <a:cs typeface="Times New Roman" panose="02020603050405020304" pitchFamily="18" charset="0"/>
            </a:endParaRPr>
          </a:p>
        </p:txBody>
      </p:sp>
      <p:pic>
        <p:nvPicPr>
          <p:cNvPr id="3" name="图片 2" descr="微信图片_20210622145431"/>
          <p:cNvPicPr>
            <a:picLocks noChangeAspect="1"/>
          </p:cNvPicPr>
          <p:nvPr/>
        </p:nvPicPr>
        <p:blipFill>
          <a:blip r:embed="rId1"/>
          <a:stretch>
            <a:fillRect/>
          </a:stretch>
        </p:blipFill>
        <p:spPr>
          <a:xfrm>
            <a:off x="0" y="3213100"/>
            <a:ext cx="9143999" cy="3644900"/>
          </a:xfrm>
          <a:prstGeom prst="rect">
            <a:avLst/>
          </a:prstGeom>
        </p:spPr>
      </p:pic>
      <p:pic>
        <p:nvPicPr>
          <p:cNvPr id="4" name="图片 3" descr="微信图片_20210115171907"/>
          <p:cNvPicPr>
            <a:picLocks noChangeAspect="1"/>
          </p:cNvPicPr>
          <p:nvPr/>
        </p:nvPicPr>
        <p:blipFill>
          <a:blip r:embed="rId2"/>
          <a:stretch>
            <a:fillRect/>
          </a:stretch>
        </p:blipFill>
        <p:spPr>
          <a:xfrm>
            <a:off x="0" y="1094105"/>
            <a:ext cx="4571997" cy="2118995"/>
          </a:xfrm>
          <a:prstGeom prst="rect">
            <a:avLst/>
          </a:prstGeom>
        </p:spPr>
      </p:pic>
      <p:pic>
        <p:nvPicPr>
          <p:cNvPr id="8" name="图片 7" descr="微信图片_20211115150035"/>
          <p:cNvPicPr>
            <a:picLocks noChangeAspect="1"/>
          </p:cNvPicPr>
          <p:nvPr/>
        </p:nvPicPr>
        <p:blipFill>
          <a:blip r:embed="rId3"/>
          <a:stretch>
            <a:fillRect/>
          </a:stretch>
        </p:blipFill>
        <p:spPr>
          <a:xfrm>
            <a:off x="4571998" y="1094105"/>
            <a:ext cx="4572000" cy="2118995"/>
          </a:xfrm>
          <a:prstGeom prst="rect">
            <a:avLst/>
          </a:prstGeom>
        </p:spPr>
      </p:pic>
      <p:pic>
        <p:nvPicPr>
          <p:cNvPr id="5" name="Picture 2" descr="F:\综合科\logo.jpg"/>
          <p:cNvPicPr>
            <a:picLocks noChangeAspect="1" noChangeArrowheads="1"/>
          </p:cNvPicPr>
          <p:nvPr/>
        </p:nvPicPr>
        <p:blipFill>
          <a:blip r:embed="rId4"/>
          <a:srcRect/>
          <a:stretch>
            <a:fillRect/>
          </a:stretch>
        </p:blipFill>
        <p:spPr bwMode="auto">
          <a:xfrm>
            <a:off x="7956712" y="44467"/>
            <a:ext cx="1118707" cy="99058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85800" y="290830"/>
            <a:ext cx="7772400" cy="868680"/>
          </a:xfrm>
        </p:spPr>
        <p:txBody>
          <a:bodyPr>
            <a:normAutofit/>
          </a:bodyPr>
          <a:lstStyle/>
          <a:p>
            <a:pPr algn="ctr"/>
            <a:r>
              <a:rPr lang="zh-CN" altLang="zh-CN" sz="2800" b="1">
                <a:latin typeface="Times New Roman" panose="02020603050405020304" pitchFamily="18" charset="0"/>
                <a:ea typeface="方正小标宋简体" panose="02000000000000000000" charset="-122"/>
                <a:cs typeface="Times New Roman" panose="02020603050405020304" pitchFamily="18" charset="0"/>
              </a:rPr>
              <a:t>关于费用/Expenses at SUSE</a:t>
            </a:r>
            <a:endParaRPr lang="zh-CN" altLang="zh-CN" sz="2000">
              <a:latin typeface="Times New Roman" panose="02020603050405020304" pitchFamily="18" charset="0"/>
              <a:ea typeface="方正小标宋简体" panose="02000000000000000000" charset="-122"/>
              <a:cs typeface="Times New Roman" panose="02020603050405020304" pitchFamily="18" charset="0"/>
            </a:endParaRPr>
          </a:p>
        </p:txBody>
      </p:sp>
      <p:sp>
        <p:nvSpPr>
          <p:cNvPr id="3" name="副标题 2"/>
          <p:cNvSpPr>
            <a:spLocks noGrp="1"/>
          </p:cNvSpPr>
          <p:nvPr>
            <p:ph type="subTitle" idx="1"/>
            <p:custDataLst>
              <p:tags r:id="rId2"/>
            </p:custDataLst>
          </p:nvPr>
        </p:nvSpPr>
        <p:spPr>
          <a:xfrm>
            <a:off x="827405" y="1340485"/>
            <a:ext cx="7862570" cy="4246880"/>
          </a:xfrm>
        </p:spPr>
        <p:txBody>
          <a:bodyPr>
            <a:normAutofit fontScale="25000" lnSpcReduction="20000"/>
          </a:bodyPr>
          <a:lstStyle/>
          <a:p>
            <a:pPr algn="l">
              <a:lnSpc>
                <a:spcPct val="120000"/>
              </a:lnSpc>
            </a:pPr>
            <a:r>
              <a:rPr lang="zh-CN" altLang="en-US" sz="72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学费/Tuition</a:t>
            </a:r>
            <a:b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硕士生：8000元人民币/年</a:t>
            </a:r>
            <a:endPar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本科生：4500元人民币/年</a:t>
            </a:r>
            <a:endPar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国际经济与贸易（本科）英文授课专业学费：6000元人民币</a:t>
            </a:r>
            <a:r>
              <a:rPr lang="en-US" altLang="zh-CN"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年。</a:t>
            </a:r>
            <a:b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br>
            <a:r>
              <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语言生：4500元人民币/年，2500元人民币/半年，500元人民币/周(学习时间少于3个月的短期语言生)</a:t>
            </a:r>
            <a:endParaRPr lang="zh-CN" altLang="en-US" sz="7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b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b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Master Degree Program:8000 RMB/year</a:t>
            </a:r>
            <a:endPar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Bachelor Degree Program:4500 RMB/year</a:t>
            </a:r>
            <a:endPar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International Economics and Trade </a:t>
            </a:r>
            <a:r>
              <a:rPr lang="en-US" altLang="zh-CN"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English</a:t>
            </a:r>
            <a:r>
              <a:rPr lang="en-US" altLang="zh-CN"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Program</a:t>
            </a:r>
            <a:r>
              <a:rPr lang="en-US" altLang="zh-CN"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6,000 </a:t>
            </a:r>
            <a:r>
              <a:rPr lang="en-US" altLang="zh-CN"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RMB</a:t>
            </a: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/year</a:t>
            </a:r>
            <a:endPar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Language Program:4500RMB/year,2500RMB/halfyear,500RMB/week(short-term study less than 3 months)</a:t>
            </a:r>
            <a:endParaRPr lang="zh-CN" altLang="en-US" sz="7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2" descr="F:\综合科\logo.jpg"/>
          <p:cNvPicPr>
            <a:picLocks noChangeAspect="1" noChangeArrowheads="1"/>
          </p:cNvPicPr>
          <p:nvPr/>
        </p:nvPicPr>
        <p:blipFill>
          <a:blip r:embed="rId3"/>
          <a:srcRect/>
          <a:stretch>
            <a:fillRect/>
          </a:stretch>
        </p:blipFill>
        <p:spPr bwMode="auto">
          <a:xfrm>
            <a:off x="7956712" y="44467"/>
            <a:ext cx="1118707" cy="1000108"/>
          </a:xfrm>
          <a:prstGeom prst="rect">
            <a:avLst/>
          </a:prstGeom>
          <a:noFill/>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85800" y="543560"/>
            <a:ext cx="7772400" cy="868680"/>
          </a:xfrm>
        </p:spPr>
        <p:txBody>
          <a:bodyPr>
            <a:noAutofit/>
          </a:bodyPr>
          <a:lstStyle/>
          <a:p>
            <a:pPr algn="ctr"/>
            <a:r>
              <a:rPr lang="ru-RU" altLang="zh-CN" sz="2800" dirty="0">
                <a:latin typeface="Times New Roman" panose="02020603050405020304" pitchFamily="18" charset="0"/>
                <a:cs typeface="Times New Roman" panose="02020603050405020304" pitchFamily="18" charset="0"/>
              </a:rPr>
              <a:t>Расходы в </a:t>
            </a:r>
            <a:r>
              <a:rPr lang="en-US" altLang="zh-CN" sz="2800" dirty="0">
                <a:latin typeface="Times New Roman" panose="02020603050405020304" pitchFamily="18" charset="0"/>
                <a:cs typeface="Times New Roman" panose="02020603050405020304" pitchFamily="18" charset="0"/>
              </a:rPr>
              <a:t>SUSE</a:t>
            </a:r>
            <a:endParaRPr lang="zh-CN" altLang="zh-CN" sz="2800" dirty="0">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custDataLst>
              <p:tags r:id="rId2"/>
            </p:custDataLst>
          </p:nvPr>
        </p:nvSpPr>
        <p:spPr>
          <a:xfrm>
            <a:off x="827584" y="1844556"/>
            <a:ext cx="7862570" cy="3168888"/>
          </a:xfrm>
        </p:spPr>
        <p:txBody>
          <a:bodyPr>
            <a:noAutofit/>
          </a:bodyPr>
          <a:lstStyle/>
          <a:p>
            <a:pPr algn="l"/>
            <a:r>
              <a:rPr lang="ru-RU" altLang="zh-CN" sz="2000" dirty="0">
                <a:solidFill>
                  <a:schemeClr val="tx1"/>
                </a:solidFill>
                <a:latin typeface="Times New Roman" panose="02020603050405020304" pitchFamily="18" charset="0"/>
                <a:cs typeface="Times New Roman" panose="02020603050405020304" pitchFamily="18" charset="0"/>
              </a:rPr>
              <a:t>Программа магистратуры: 8000 юаней в год</a:t>
            </a:r>
            <a:r>
              <a:rPr lang="en-US" altLang="zh-CN" sz="2000" dirty="0">
                <a:solidFill>
                  <a:schemeClr val="tx1"/>
                </a:solidFill>
                <a:latin typeface="Times New Roman" panose="02020603050405020304" pitchFamily="18" charset="0"/>
                <a:cs typeface="Times New Roman" panose="02020603050405020304" pitchFamily="18" charset="0"/>
              </a:rPr>
              <a:t>;</a:t>
            </a:r>
            <a:endParaRPr lang="en-US" altLang="zh-CN" sz="2000" dirty="0">
              <a:solidFill>
                <a:schemeClr val="tx1"/>
              </a:solidFill>
              <a:latin typeface="Times New Roman" panose="02020603050405020304" pitchFamily="18" charset="0"/>
              <a:cs typeface="Times New Roman" panose="02020603050405020304" pitchFamily="18" charset="0"/>
            </a:endParaRPr>
          </a:p>
          <a:p>
            <a:pPr algn="l"/>
            <a:endParaRPr lang="ru-RU" altLang="zh-CN" sz="2000" dirty="0">
              <a:solidFill>
                <a:schemeClr val="tx1"/>
              </a:solidFill>
              <a:latin typeface="Times New Roman" panose="02020603050405020304" pitchFamily="18" charset="0"/>
              <a:cs typeface="Times New Roman" panose="02020603050405020304" pitchFamily="18" charset="0"/>
            </a:endParaRPr>
          </a:p>
          <a:p>
            <a:pPr algn="l"/>
            <a:r>
              <a:rPr lang="ru-RU" altLang="zh-CN" sz="2000" dirty="0">
                <a:solidFill>
                  <a:schemeClr val="tx1"/>
                </a:solidFill>
                <a:latin typeface="Times New Roman" panose="02020603050405020304" pitchFamily="18" charset="0"/>
                <a:cs typeface="Times New Roman" panose="02020603050405020304" pitchFamily="18" charset="0"/>
              </a:rPr>
              <a:t>Программа бакалавриата: 4500 юаней в год</a:t>
            </a:r>
            <a:r>
              <a:rPr lang="en-US" altLang="zh-CN" sz="2000" dirty="0">
                <a:solidFill>
                  <a:schemeClr val="tx1"/>
                </a:solidFill>
                <a:latin typeface="Times New Roman" panose="02020603050405020304" pitchFamily="18" charset="0"/>
                <a:cs typeface="Times New Roman" panose="02020603050405020304" pitchFamily="18" charset="0"/>
              </a:rPr>
              <a:t>;</a:t>
            </a:r>
            <a:endParaRPr lang="en-US" altLang="zh-CN" sz="2000" dirty="0">
              <a:solidFill>
                <a:schemeClr val="tx1"/>
              </a:solidFill>
              <a:latin typeface="Times New Roman" panose="02020603050405020304" pitchFamily="18" charset="0"/>
              <a:cs typeface="Times New Roman" panose="02020603050405020304" pitchFamily="18" charset="0"/>
            </a:endParaRPr>
          </a:p>
          <a:p>
            <a:pPr algn="l"/>
            <a:endParaRPr lang="ru-RU" altLang="zh-CN" sz="2000" dirty="0">
              <a:solidFill>
                <a:schemeClr val="tx1"/>
              </a:solidFill>
              <a:latin typeface="Times New Roman" panose="02020603050405020304" pitchFamily="18" charset="0"/>
              <a:cs typeface="Times New Roman" panose="02020603050405020304" pitchFamily="18" charset="0"/>
            </a:endParaRPr>
          </a:p>
          <a:p>
            <a:pPr algn="l"/>
            <a:r>
              <a:rPr lang="ru-RU" altLang="zh-CN" sz="2000" dirty="0">
                <a:solidFill>
                  <a:schemeClr val="tx1"/>
                </a:solidFill>
                <a:latin typeface="Times New Roman" panose="02020603050405020304" pitchFamily="18" charset="0"/>
                <a:cs typeface="Times New Roman" panose="02020603050405020304" pitchFamily="18" charset="0"/>
              </a:rPr>
              <a:t>Международная экономика и торговля (программа на английском): 6000 юаней в год</a:t>
            </a:r>
            <a:r>
              <a:rPr lang="en-US" altLang="zh-CN" sz="2000" dirty="0">
                <a:solidFill>
                  <a:schemeClr val="tx1"/>
                </a:solidFill>
                <a:latin typeface="Times New Roman" panose="02020603050405020304" pitchFamily="18" charset="0"/>
                <a:cs typeface="Times New Roman" panose="02020603050405020304" pitchFamily="18" charset="0"/>
              </a:rPr>
              <a:t>;</a:t>
            </a:r>
            <a:endParaRPr lang="en-US" altLang="zh-CN" sz="2000" dirty="0">
              <a:solidFill>
                <a:schemeClr val="tx1"/>
              </a:solidFill>
              <a:latin typeface="Times New Roman" panose="02020603050405020304" pitchFamily="18" charset="0"/>
              <a:cs typeface="Times New Roman" panose="02020603050405020304" pitchFamily="18" charset="0"/>
            </a:endParaRPr>
          </a:p>
          <a:p>
            <a:pPr algn="l"/>
            <a:endParaRPr lang="ru-RU" altLang="zh-CN" sz="2000" dirty="0">
              <a:solidFill>
                <a:schemeClr val="tx1"/>
              </a:solidFill>
              <a:latin typeface="Times New Roman" panose="02020603050405020304" pitchFamily="18" charset="0"/>
              <a:cs typeface="Times New Roman" panose="02020603050405020304" pitchFamily="18" charset="0"/>
            </a:endParaRPr>
          </a:p>
          <a:p>
            <a:pPr algn="l"/>
            <a:r>
              <a:rPr lang="ru-RU" altLang="zh-CN" sz="2000" dirty="0">
                <a:solidFill>
                  <a:schemeClr val="tx1"/>
                </a:solidFill>
                <a:latin typeface="Times New Roman" panose="02020603050405020304" pitchFamily="18" charset="0"/>
                <a:cs typeface="Times New Roman" panose="02020603050405020304" pitchFamily="18" charset="0"/>
              </a:rPr>
              <a:t>Языковая программа: 4500 юаней в год, 2500 юаней за полугодие, 500 юаней в неделю (краткосрочные курсы менее 3 месяцев)</a:t>
            </a:r>
            <a:r>
              <a:rPr lang="en-US" altLang="zh-CN" sz="2000" dirty="0">
                <a:solidFill>
                  <a:schemeClr val="tx1"/>
                </a:solidFill>
                <a:latin typeface="Times New Roman" panose="02020603050405020304" pitchFamily="18" charset="0"/>
                <a:cs typeface="Times New Roman" panose="02020603050405020304" pitchFamily="18" charset="0"/>
              </a:rPr>
              <a:t>;</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pic>
        <p:nvPicPr>
          <p:cNvPr id="10" name="Picture 2" descr="F:\综合科\logo.jpg"/>
          <p:cNvPicPr>
            <a:picLocks noChangeAspect="1" noChangeArrowheads="1"/>
          </p:cNvPicPr>
          <p:nvPr/>
        </p:nvPicPr>
        <p:blipFill>
          <a:blip r:embed="rId3"/>
          <a:srcRect/>
          <a:stretch>
            <a:fillRect/>
          </a:stretch>
        </p:blipFill>
        <p:spPr bwMode="auto">
          <a:xfrm>
            <a:off x="7956712" y="44467"/>
            <a:ext cx="1118707" cy="1000108"/>
          </a:xfrm>
          <a:prstGeom prst="rect">
            <a:avLst/>
          </a:prstGeom>
          <a:noFill/>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23528" y="170180"/>
            <a:ext cx="7807960" cy="5468620"/>
          </a:xfrm>
          <a:prstGeom prst="rect">
            <a:avLst/>
          </a:prstGeom>
        </p:spPr>
      </p:pic>
      <p:pic>
        <p:nvPicPr>
          <p:cNvPr id="10" name="Picture 2" descr="F:\综合科\logo.jpg"/>
          <p:cNvPicPr>
            <a:picLocks noChangeAspect="1" noChangeArrowheads="1"/>
          </p:cNvPicPr>
          <p:nvPr/>
        </p:nvPicPr>
        <p:blipFill>
          <a:blip r:embed="rId2"/>
          <a:srcRect/>
          <a:stretch>
            <a:fillRect/>
          </a:stretch>
        </p:blipFill>
        <p:spPr bwMode="auto">
          <a:xfrm>
            <a:off x="7956712" y="44467"/>
            <a:ext cx="1118707" cy="1000108"/>
          </a:xfrm>
          <a:prstGeom prst="rect">
            <a:avLst/>
          </a:prstGeom>
          <a:noFill/>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综合科\logo.jpg"/>
          <p:cNvPicPr>
            <a:picLocks noChangeAspect="1" noChangeArrowheads="1"/>
          </p:cNvPicPr>
          <p:nvPr/>
        </p:nvPicPr>
        <p:blipFill>
          <a:blip r:embed="rId1"/>
          <a:srcRect/>
          <a:stretch>
            <a:fillRect/>
          </a:stretch>
        </p:blipFill>
        <p:spPr bwMode="auto">
          <a:xfrm>
            <a:off x="7956712" y="44467"/>
            <a:ext cx="1118707" cy="1000108"/>
          </a:xfrm>
          <a:prstGeom prst="rect">
            <a:avLst/>
          </a:prstGeom>
          <a:noFill/>
        </p:spPr>
      </p:pic>
      <p:sp>
        <p:nvSpPr>
          <p:cNvPr id="4" name="Прямоугольник 3"/>
          <p:cNvSpPr/>
          <p:nvPr/>
        </p:nvSpPr>
        <p:spPr>
          <a:xfrm>
            <a:off x="395536" y="332656"/>
            <a:ext cx="2592288" cy="576064"/>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内容占位符 3"/>
          <p:cNvSpPr txBox="1"/>
          <p:nvPr/>
        </p:nvSpPr>
        <p:spPr>
          <a:xfrm>
            <a:off x="395536" y="332656"/>
            <a:ext cx="2592289" cy="57606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2800" b="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Проживание</a:t>
            </a:r>
            <a:endParaRPr lang="en-US" sz="2800" b="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8" name="内容占位符 3"/>
          <p:cNvSpPr txBox="1"/>
          <p:nvPr/>
        </p:nvSpPr>
        <p:spPr>
          <a:xfrm>
            <a:off x="395536" y="1412776"/>
            <a:ext cx="8280920" cy="47525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800" dirty="0">
                <a:latin typeface="Times New Roman" panose="02020603050405020304" pitchFamily="18" charset="0"/>
                <a:cs typeface="Times New Roman" panose="02020603050405020304" pitchFamily="18" charset="0"/>
              </a:rPr>
              <a:t>• Отдельное общежитие для международных студентов.</a:t>
            </a:r>
            <a:endParaRPr lang="ru-RU"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Обставленные комнаты с горячей водой, кондиционером, личной ванной комнатой, доступом в интернет и общественными стиральными машинами.</a:t>
            </a:r>
            <a:endParaRPr lang="ru-RU"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Проживание на длительный срок:</a:t>
            </a:r>
            <a:endParaRPr lang="ru-RU"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 Кампус </a:t>
            </a:r>
            <a:r>
              <a:rPr lang="en-US" sz="1800" dirty="0" err="1">
                <a:latin typeface="Times New Roman" panose="02020603050405020304" pitchFamily="18" charset="0"/>
                <a:cs typeface="Times New Roman" panose="02020603050405020304" pitchFamily="18" charset="0"/>
              </a:rPr>
              <a:t>Yibin</a:t>
            </a:r>
            <a:r>
              <a:rPr lang="ru-RU" sz="1800" dirty="0">
                <a:latin typeface="Times New Roman" panose="02020603050405020304" pitchFamily="18" charset="0"/>
                <a:cs typeface="Times New Roman" panose="02020603050405020304" pitchFamily="18" charset="0"/>
              </a:rPr>
              <a:t>: 4000 юаней в год за одноместное размещение, 3200 юаней в год за двухместное размещение.</a:t>
            </a:r>
            <a:endParaRPr lang="en-US"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 Кампусы в </a:t>
            </a:r>
            <a:r>
              <a:rPr lang="en-US" sz="1800" dirty="0">
                <a:latin typeface="Times New Roman" panose="02020603050405020304" pitchFamily="18" charset="0"/>
                <a:cs typeface="Times New Roman" panose="02020603050405020304" pitchFamily="18" charset="0"/>
              </a:rPr>
              <a:t>Zigong</a:t>
            </a:r>
            <a:r>
              <a:rPr lang="ru-RU" sz="1800" dirty="0">
                <a:latin typeface="Times New Roman" panose="02020603050405020304" pitchFamily="18" charset="0"/>
                <a:cs typeface="Times New Roman" panose="02020603050405020304" pitchFamily="18" charset="0"/>
              </a:rPr>
              <a:t>: 2400 юаней в год за двухместное размещение, 1200 юаней в год за четырёхместное размещение.</a:t>
            </a:r>
            <a:endParaRPr lang="en-US"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Краткосрочное обучение (менее 3 месяцев): 400 юаней в неделю за одноместное размещение.</a:t>
            </a:r>
            <a:endParaRPr lang="en-US" sz="1800" dirty="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2230" y="404495"/>
            <a:ext cx="6479540" cy="521970"/>
          </a:xfrm>
          <a:prstGeom prst="rect">
            <a:avLst/>
          </a:prstGeom>
          <a:noFill/>
        </p:spPr>
        <p:txBody>
          <a:bodyPr wrap="square" rtlCol="0" anchor="t">
            <a:spAutoFit/>
          </a:bodyPr>
          <a:lstStyle/>
          <a:p>
            <a:pPr algn="ctr"/>
            <a:r>
              <a:rPr lang="en-US" altLang="zh-CN" sz="2800" b="1">
                <a:latin typeface="Times New Roman" panose="02020603050405020304" pitchFamily="18" charset="0"/>
                <a:cs typeface="Times New Roman" panose="02020603050405020304" pitchFamily="18" charset="0"/>
              </a:rPr>
              <a:t>Accommodation of </a:t>
            </a:r>
            <a:r>
              <a:rPr lang="zh-CN" altLang="en-US" sz="2800" b="1">
                <a:latin typeface="Times New Roman" panose="02020603050405020304" pitchFamily="18" charset="0"/>
                <a:cs typeface="Times New Roman" panose="02020603050405020304" pitchFamily="18" charset="0"/>
              </a:rPr>
              <a:t>Yibin Campus</a:t>
            </a:r>
            <a:endParaRPr lang="zh-CN" altLang="en-US" sz="2800" b="1">
              <a:latin typeface="Times New Roman" panose="02020603050405020304" pitchFamily="18" charset="0"/>
              <a:cs typeface="Times New Roman" panose="02020603050405020304" pitchFamily="18" charset="0"/>
            </a:endParaRPr>
          </a:p>
        </p:txBody>
      </p:sp>
      <p:pic>
        <p:nvPicPr>
          <p:cNvPr id="5" name="图片 4" descr="b728ecc33809da3fea058cc2d984080"/>
          <p:cNvPicPr>
            <a:picLocks noChangeAspect="1"/>
          </p:cNvPicPr>
          <p:nvPr/>
        </p:nvPicPr>
        <p:blipFill>
          <a:blip r:embed="rId1"/>
          <a:stretch>
            <a:fillRect/>
          </a:stretch>
        </p:blipFill>
        <p:spPr>
          <a:xfrm>
            <a:off x="560705" y="3635375"/>
            <a:ext cx="7828915" cy="2913380"/>
          </a:xfrm>
          <a:prstGeom prst="rect">
            <a:avLst/>
          </a:prstGeom>
        </p:spPr>
      </p:pic>
      <p:pic>
        <p:nvPicPr>
          <p:cNvPr id="7" name="图片 6" descr="43f2740c591d5fc51fe7b76f91c8180"/>
          <p:cNvPicPr>
            <a:picLocks noChangeAspect="1"/>
          </p:cNvPicPr>
          <p:nvPr/>
        </p:nvPicPr>
        <p:blipFill>
          <a:blip r:embed="rId2"/>
          <a:stretch>
            <a:fillRect/>
          </a:stretch>
        </p:blipFill>
        <p:spPr>
          <a:xfrm>
            <a:off x="560705" y="972185"/>
            <a:ext cx="2427605" cy="2670810"/>
          </a:xfrm>
          <a:prstGeom prst="rect">
            <a:avLst/>
          </a:prstGeom>
        </p:spPr>
      </p:pic>
      <p:pic>
        <p:nvPicPr>
          <p:cNvPr id="8" name="图片 7" descr="13225a9072b916d0cc9054f9705290c"/>
          <p:cNvPicPr>
            <a:picLocks noChangeAspect="1"/>
          </p:cNvPicPr>
          <p:nvPr/>
        </p:nvPicPr>
        <p:blipFill>
          <a:blip r:embed="rId3"/>
          <a:stretch>
            <a:fillRect/>
          </a:stretch>
        </p:blipFill>
        <p:spPr>
          <a:xfrm>
            <a:off x="2988310" y="972185"/>
            <a:ext cx="2842260" cy="2672839"/>
          </a:xfrm>
          <a:prstGeom prst="rect">
            <a:avLst/>
          </a:prstGeom>
        </p:spPr>
      </p:pic>
      <p:pic>
        <p:nvPicPr>
          <p:cNvPr id="9" name="图片 8" descr="295496db0b22dfd3b548bd67596b2af"/>
          <p:cNvPicPr>
            <a:picLocks noChangeAspect="1"/>
          </p:cNvPicPr>
          <p:nvPr/>
        </p:nvPicPr>
        <p:blipFill>
          <a:blip r:embed="rId4"/>
          <a:stretch>
            <a:fillRect/>
          </a:stretch>
        </p:blipFill>
        <p:spPr>
          <a:xfrm>
            <a:off x="5796280" y="972185"/>
            <a:ext cx="2593340" cy="2670810"/>
          </a:xfrm>
          <a:prstGeom prst="rect">
            <a:avLst/>
          </a:prstGeom>
        </p:spPr>
      </p:pic>
      <p:pic>
        <p:nvPicPr>
          <p:cNvPr id="10" name="Picture 2" descr="F:\综合科\logo.jpg"/>
          <p:cNvPicPr>
            <a:picLocks noChangeAspect="1" noChangeArrowheads="1"/>
          </p:cNvPicPr>
          <p:nvPr/>
        </p:nvPicPr>
        <p:blipFill>
          <a:blip r:embed="rId5"/>
          <a:srcRect/>
          <a:stretch>
            <a:fillRect/>
          </a:stretch>
        </p:blipFill>
        <p:spPr bwMode="auto">
          <a:xfrm>
            <a:off x="8089265" y="44450"/>
            <a:ext cx="986155" cy="88201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2230" y="404495"/>
            <a:ext cx="6479540" cy="521970"/>
          </a:xfrm>
          <a:prstGeom prst="rect">
            <a:avLst/>
          </a:prstGeom>
          <a:noFill/>
        </p:spPr>
        <p:txBody>
          <a:bodyPr wrap="square" rtlCol="0" anchor="t">
            <a:spAutoFit/>
          </a:bodyPr>
          <a:lstStyle/>
          <a:p>
            <a:pPr algn="ctr"/>
            <a:r>
              <a:rPr lang="en-US" altLang="zh-CN" sz="2800" b="1">
                <a:latin typeface="Times New Roman" panose="02020603050405020304" pitchFamily="18" charset="0"/>
                <a:cs typeface="Times New Roman" panose="02020603050405020304" pitchFamily="18" charset="0"/>
              </a:rPr>
              <a:t>Accommodation of </a:t>
            </a:r>
            <a:r>
              <a:rPr lang="zh-CN" altLang="en-US" sz="2800" b="1">
                <a:latin typeface="Times New Roman" panose="02020603050405020304" pitchFamily="18" charset="0"/>
                <a:cs typeface="Times New Roman" panose="02020603050405020304" pitchFamily="18" charset="0"/>
              </a:rPr>
              <a:t>Yibin Campus</a:t>
            </a:r>
            <a:endParaRPr lang="zh-CN" altLang="en-US" sz="2800" b="1">
              <a:latin typeface="Times New Roman" panose="02020603050405020304" pitchFamily="18" charset="0"/>
              <a:cs typeface="Times New Roman" panose="02020603050405020304" pitchFamily="18" charset="0"/>
            </a:endParaRPr>
          </a:p>
        </p:txBody>
      </p:sp>
      <p:pic>
        <p:nvPicPr>
          <p:cNvPr id="10" name="Picture 2" descr="F:\综合科\logo.jpg"/>
          <p:cNvPicPr>
            <a:picLocks noChangeAspect="1" noChangeArrowheads="1"/>
          </p:cNvPicPr>
          <p:nvPr/>
        </p:nvPicPr>
        <p:blipFill>
          <a:blip r:embed="rId1"/>
          <a:srcRect/>
          <a:stretch>
            <a:fillRect/>
          </a:stretch>
        </p:blipFill>
        <p:spPr bwMode="auto">
          <a:xfrm>
            <a:off x="8089265" y="44450"/>
            <a:ext cx="986155" cy="882015"/>
          </a:xfrm>
          <a:prstGeom prst="rect">
            <a:avLst/>
          </a:prstGeom>
          <a:noFill/>
        </p:spPr>
      </p:pic>
      <p:pic>
        <p:nvPicPr>
          <p:cNvPr id="3" name="图片 2"/>
          <p:cNvPicPr>
            <a:picLocks noChangeAspect="1"/>
          </p:cNvPicPr>
          <p:nvPr/>
        </p:nvPicPr>
        <p:blipFill>
          <a:blip r:embed="rId2"/>
          <a:stretch>
            <a:fillRect/>
          </a:stretch>
        </p:blipFill>
        <p:spPr>
          <a:xfrm>
            <a:off x="1259840" y="1124585"/>
            <a:ext cx="1953260" cy="2605405"/>
          </a:xfrm>
          <a:prstGeom prst="rect">
            <a:avLst/>
          </a:prstGeom>
        </p:spPr>
      </p:pic>
      <p:pic>
        <p:nvPicPr>
          <p:cNvPr id="4" name="图片 3"/>
          <p:cNvPicPr>
            <a:picLocks noChangeAspect="1"/>
          </p:cNvPicPr>
          <p:nvPr/>
        </p:nvPicPr>
        <p:blipFill>
          <a:blip r:embed="rId3"/>
          <a:stretch>
            <a:fillRect/>
          </a:stretch>
        </p:blipFill>
        <p:spPr>
          <a:xfrm>
            <a:off x="3564255" y="1144270"/>
            <a:ext cx="1913890" cy="2552700"/>
          </a:xfrm>
          <a:prstGeom prst="rect">
            <a:avLst/>
          </a:prstGeom>
        </p:spPr>
      </p:pic>
      <p:pic>
        <p:nvPicPr>
          <p:cNvPr id="6" name="图片 5"/>
          <p:cNvPicPr>
            <a:picLocks noChangeAspect="1"/>
          </p:cNvPicPr>
          <p:nvPr/>
        </p:nvPicPr>
        <p:blipFill>
          <a:blip r:embed="rId4"/>
          <a:stretch>
            <a:fillRect/>
          </a:stretch>
        </p:blipFill>
        <p:spPr>
          <a:xfrm>
            <a:off x="5652135" y="1144270"/>
            <a:ext cx="1899285" cy="2533015"/>
          </a:xfrm>
          <a:prstGeom prst="rect">
            <a:avLst/>
          </a:prstGeom>
        </p:spPr>
      </p:pic>
      <p:pic>
        <p:nvPicPr>
          <p:cNvPr id="11" name="图片 10"/>
          <p:cNvPicPr>
            <a:picLocks noChangeAspect="1"/>
          </p:cNvPicPr>
          <p:nvPr/>
        </p:nvPicPr>
        <p:blipFill>
          <a:blip r:embed="rId5"/>
          <a:stretch>
            <a:fillRect/>
          </a:stretch>
        </p:blipFill>
        <p:spPr>
          <a:xfrm>
            <a:off x="2195830" y="4004945"/>
            <a:ext cx="2048510" cy="2732405"/>
          </a:xfrm>
          <a:prstGeom prst="rect">
            <a:avLst/>
          </a:prstGeom>
        </p:spPr>
      </p:pic>
      <p:pic>
        <p:nvPicPr>
          <p:cNvPr id="12" name="图片 11"/>
          <p:cNvPicPr>
            <a:picLocks noChangeAspect="1"/>
          </p:cNvPicPr>
          <p:nvPr/>
        </p:nvPicPr>
        <p:blipFill>
          <a:blip r:embed="rId6"/>
          <a:stretch>
            <a:fillRect/>
          </a:stretch>
        </p:blipFill>
        <p:spPr>
          <a:xfrm>
            <a:off x="4932045" y="3985260"/>
            <a:ext cx="2009775" cy="26809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idx="1"/>
          </p:nvPr>
        </p:nvPicPr>
        <p:blipFill>
          <a:blip r:embed="rId1"/>
          <a:srcRect/>
          <a:stretch>
            <a:fillRect/>
          </a:stretch>
        </p:blipFill>
        <p:spPr bwMode="auto">
          <a:xfrm>
            <a:off x="3131840" y="1251085"/>
            <a:ext cx="6012160" cy="4846796"/>
          </a:xfrm>
          <a:prstGeom prst="rect">
            <a:avLst/>
          </a:prstGeom>
          <a:noFill/>
          <a:ln w="9525">
            <a:noFill/>
            <a:miter lim="800000"/>
            <a:headEnd/>
            <a:tailEnd/>
          </a:ln>
          <a:effectLst/>
        </p:spPr>
      </p:pic>
      <p:sp>
        <p:nvSpPr>
          <p:cNvPr id="6" name="文本占位符 5"/>
          <p:cNvSpPr>
            <a:spLocks noGrp="1"/>
          </p:cNvSpPr>
          <p:nvPr>
            <p:ph type="body" sz="half" idx="2"/>
          </p:nvPr>
        </p:nvSpPr>
        <p:spPr/>
        <p:txBody>
          <a:bodyPr>
            <a:normAutofit fontScale="92500" lnSpcReduction="10000"/>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四川轻化工大学（</a:t>
            </a:r>
            <a:r>
              <a:rPr lang="en-US" sz="2000" dirty="0">
                <a:latin typeface="Times New Roman" panose="02020603050405020304" pitchFamily="18" charset="0"/>
                <a:ea typeface="微软雅黑" panose="020B0503020204020204" pitchFamily="34" charset="-122"/>
                <a:cs typeface="Times New Roman" panose="02020603050405020304" pitchFamily="18" charset="0"/>
              </a:rPr>
              <a:t>SUSE</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）坐落于中国西南部的四川省自贡市和宜宾市，交通便利，通过飞机、高铁、火车、大巴等多种交通方式可到达全国各大城市。</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Sichuan University of Science and Engineering (SUSE) is located in Zigong and Yibin cities of Sichuan Province, the southwestern of China, which can reach major cities of China by airlines, high-speed trains, railways and buses</a:t>
            </a:r>
            <a:r>
              <a:rPr 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srcRect/>
          <a:stretch>
            <a:fillRect/>
          </a:stretch>
        </p:blipFill>
        <p:spPr bwMode="auto">
          <a:xfrm>
            <a:off x="214282" y="571480"/>
            <a:ext cx="3095625" cy="695325"/>
          </a:xfrm>
          <a:prstGeom prst="rect">
            <a:avLst/>
          </a:prstGeom>
          <a:noFill/>
          <a:ln w="9525">
            <a:noFill/>
            <a:miter lim="800000"/>
            <a:headEnd/>
            <a:tailEnd/>
          </a:ln>
          <a:effectLst/>
        </p:spPr>
      </p:pic>
      <p:pic>
        <p:nvPicPr>
          <p:cNvPr id="15" name="Picture 2" descr="F:\综合科\logo.jpg"/>
          <p:cNvPicPr>
            <a:picLocks noChangeAspect="1" noChangeArrowheads="1"/>
          </p:cNvPicPr>
          <p:nvPr/>
        </p:nvPicPr>
        <p:blipFill>
          <a:blip r:embed="rId3"/>
          <a:srcRect/>
          <a:stretch>
            <a:fillRect/>
          </a:stretch>
        </p:blipFill>
        <p:spPr bwMode="auto">
          <a:xfrm>
            <a:off x="8025292" y="116222"/>
            <a:ext cx="1118707" cy="100010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2230" y="404495"/>
            <a:ext cx="6479540" cy="521970"/>
          </a:xfrm>
          <a:prstGeom prst="rect">
            <a:avLst/>
          </a:prstGeom>
          <a:noFill/>
        </p:spPr>
        <p:txBody>
          <a:bodyPr wrap="square" rtlCol="0" anchor="t">
            <a:spAutoFit/>
          </a:bodyPr>
          <a:lstStyle/>
          <a:p>
            <a:pPr algn="ctr"/>
            <a:r>
              <a:rPr lang="en-US" altLang="zh-CN" sz="2800" b="1">
                <a:latin typeface="Times New Roman" panose="02020603050405020304" pitchFamily="18" charset="0"/>
                <a:cs typeface="Times New Roman" panose="02020603050405020304" pitchFamily="18" charset="0"/>
              </a:rPr>
              <a:t>Accommodation of Ziong</a:t>
            </a:r>
            <a:r>
              <a:rPr lang="zh-CN" altLang="en-US" sz="2800" b="1">
                <a:latin typeface="Times New Roman" panose="02020603050405020304" pitchFamily="18" charset="0"/>
                <a:cs typeface="Times New Roman" panose="02020603050405020304" pitchFamily="18" charset="0"/>
              </a:rPr>
              <a:t> Campus</a:t>
            </a:r>
            <a:endParaRPr lang="zh-CN" altLang="en-US" sz="2800" b="1">
              <a:latin typeface="Times New Roman" panose="02020603050405020304" pitchFamily="18" charset="0"/>
              <a:cs typeface="Times New Roman" panose="02020603050405020304" pitchFamily="18" charset="0"/>
            </a:endParaRPr>
          </a:p>
        </p:txBody>
      </p:sp>
      <p:pic>
        <p:nvPicPr>
          <p:cNvPr id="3" name="图片 2" descr="4ab120e07a91eec0064e8fbe90e022d"/>
          <p:cNvPicPr>
            <a:picLocks noChangeAspect="1"/>
          </p:cNvPicPr>
          <p:nvPr/>
        </p:nvPicPr>
        <p:blipFill>
          <a:blip r:embed="rId1"/>
          <a:stretch>
            <a:fillRect/>
          </a:stretch>
        </p:blipFill>
        <p:spPr>
          <a:xfrm>
            <a:off x="827405" y="4076700"/>
            <a:ext cx="3893820" cy="2654935"/>
          </a:xfrm>
          <a:prstGeom prst="rect">
            <a:avLst/>
          </a:prstGeom>
        </p:spPr>
      </p:pic>
      <p:pic>
        <p:nvPicPr>
          <p:cNvPr id="4" name="图片 3" descr="4a41aefef69b18337d2a4f0076804ef"/>
          <p:cNvPicPr>
            <a:picLocks noChangeAspect="1"/>
          </p:cNvPicPr>
          <p:nvPr/>
        </p:nvPicPr>
        <p:blipFill>
          <a:blip r:embed="rId2"/>
          <a:stretch>
            <a:fillRect/>
          </a:stretch>
        </p:blipFill>
        <p:spPr>
          <a:xfrm>
            <a:off x="827405" y="1558925"/>
            <a:ext cx="3886200" cy="2517775"/>
          </a:xfrm>
          <a:prstGeom prst="rect">
            <a:avLst/>
          </a:prstGeom>
        </p:spPr>
      </p:pic>
      <p:pic>
        <p:nvPicPr>
          <p:cNvPr id="5" name="图片 4" descr="838f5b24e5b6a268823a40063e6f71d"/>
          <p:cNvPicPr>
            <a:picLocks noChangeAspect="1"/>
          </p:cNvPicPr>
          <p:nvPr/>
        </p:nvPicPr>
        <p:blipFill>
          <a:blip r:embed="rId3"/>
          <a:stretch>
            <a:fillRect/>
          </a:stretch>
        </p:blipFill>
        <p:spPr>
          <a:xfrm>
            <a:off x="4713605" y="1556385"/>
            <a:ext cx="3462655" cy="2517775"/>
          </a:xfrm>
          <a:prstGeom prst="rect">
            <a:avLst/>
          </a:prstGeom>
        </p:spPr>
      </p:pic>
      <p:pic>
        <p:nvPicPr>
          <p:cNvPr id="6" name="图片 5" descr="f2fb893a5e567c4b2cc14be9c0b8a59"/>
          <p:cNvPicPr>
            <a:picLocks noChangeAspect="1"/>
          </p:cNvPicPr>
          <p:nvPr/>
        </p:nvPicPr>
        <p:blipFill>
          <a:blip r:embed="rId4"/>
          <a:stretch>
            <a:fillRect/>
          </a:stretch>
        </p:blipFill>
        <p:spPr>
          <a:xfrm>
            <a:off x="4721225" y="4076700"/>
            <a:ext cx="3455035" cy="2654935"/>
          </a:xfrm>
          <a:prstGeom prst="rect">
            <a:avLst/>
          </a:prstGeom>
        </p:spPr>
      </p:pic>
      <p:pic>
        <p:nvPicPr>
          <p:cNvPr id="10" name="Picture 2" descr="F:\综合科\logo.jpg"/>
          <p:cNvPicPr>
            <a:picLocks noChangeAspect="1" noChangeArrowheads="1"/>
          </p:cNvPicPr>
          <p:nvPr/>
        </p:nvPicPr>
        <p:blipFill>
          <a:blip r:embed="rId5"/>
          <a:srcRect/>
          <a:stretch>
            <a:fillRect/>
          </a:stretch>
        </p:blipFill>
        <p:spPr bwMode="auto">
          <a:xfrm>
            <a:off x="7956712" y="44467"/>
            <a:ext cx="1118707" cy="100010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endParaRPr lang="zh-CN" altLang="zh-CN"/>
          </a:p>
        </p:txBody>
      </p:sp>
      <p:sp>
        <p:nvSpPr>
          <p:cNvPr id="3" name="副标题 2"/>
          <p:cNvSpPr>
            <a:spLocks noGrp="1"/>
          </p:cNvSpPr>
          <p:nvPr>
            <p:ph type="subTitle" idx="1"/>
            <p:custDataLst>
              <p:tags r:id="rId2"/>
            </p:custDataLst>
          </p:nvPr>
        </p:nvSpPr>
        <p:spPr/>
        <p:txBody>
          <a:bodyPr/>
          <a:lstStyle/>
          <a:p>
            <a:endParaRPr lang="zh-CN" altLang="en-US"/>
          </a:p>
        </p:txBody>
      </p:sp>
      <p:pic>
        <p:nvPicPr>
          <p:cNvPr id="5" name="图片 4"/>
          <p:cNvPicPr>
            <a:picLocks noChangeAspect="1"/>
          </p:cNvPicPr>
          <p:nvPr/>
        </p:nvPicPr>
        <p:blipFill>
          <a:blip r:embed="rId3"/>
          <a:stretch>
            <a:fillRect/>
          </a:stretch>
        </p:blipFill>
        <p:spPr>
          <a:xfrm>
            <a:off x="539750" y="1124585"/>
            <a:ext cx="8507730" cy="5306060"/>
          </a:xfrm>
          <a:prstGeom prst="rect">
            <a:avLst/>
          </a:prstGeom>
        </p:spPr>
      </p:pic>
      <p:pic>
        <p:nvPicPr>
          <p:cNvPr id="10" name="Picture 2" descr="F:\综合科\logo.jpg"/>
          <p:cNvPicPr>
            <a:picLocks noChangeAspect="1" noChangeArrowheads="1"/>
          </p:cNvPicPr>
          <p:nvPr/>
        </p:nvPicPr>
        <p:blipFill>
          <a:blip r:embed="rId4"/>
          <a:srcRect/>
          <a:stretch>
            <a:fillRect/>
          </a:stretch>
        </p:blipFill>
        <p:spPr bwMode="auto">
          <a:xfrm>
            <a:off x="7956712" y="44467"/>
            <a:ext cx="1118707" cy="1000108"/>
          </a:xfrm>
          <a:prstGeom prst="rect">
            <a:avLst/>
          </a:prstGeom>
          <a:noFill/>
        </p:spPr>
      </p:pic>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7" y="1394412"/>
            <a:ext cx="1152127" cy="522420"/>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Picture 2" descr="F:\综合科\logo.jpg"/>
          <p:cNvPicPr>
            <a:picLocks noChangeAspect="1" noChangeArrowheads="1"/>
          </p:cNvPicPr>
          <p:nvPr/>
        </p:nvPicPr>
        <p:blipFill>
          <a:blip r:embed="rId1"/>
          <a:srcRect/>
          <a:stretch>
            <a:fillRect/>
          </a:stretch>
        </p:blipFill>
        <p:spPr bwMode="auto">
          <a:xfrm>
            <a:off x="7956712" y="44467"/>
            <a:ext cx="1118707" cy="1000108"/>
          </a:xfrm>
          <a:prstGeom prst="rect">
            <a:avLst/>
          </a:prstGeom>
          <a:noFill/>
        </p:spPr>
      </p:pic>
      <p:sp>
        <p:nvSpPr>
          <p:cNvPr id="6" name="内容占位符 3"/>
          <p:cNvSpPr txBox="1"/>
          <p:nvPr/>
        </p:nvSpPr>
        <p:spPr>
          <a:xfrm>
            <a:off x="1043609" y="1394412"/>
            <a:ext cx="1152127" cy="49535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800" b="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Еда</a:t>
            </a:r>
            <a:endParaRPr lang="en-US" sz="2800" b="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7" name="内容占位符 3"/>
          <p:cNvSpPr txBox="1"/>
          <p:nvPr/>
        </p:nvSpPr>
        <p:spPr>
          <a:xfrm>
            <a:off x="971600" y="2074380"/>
            <a:ext cx="6712649" cy="14401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2000" dirty="0">
                <a:latin typeface="Times New Roman" panose="02020603050405020304" pitchFamily="18" charset="0"/>
                <a:cs typeface="Times New Roman" panose="02020603050405020304" pitchFamily="18" charset="0"/>
              </a:rPr>
              <a:t>На каждом кампусе есть множество студенческих столовых и </a:t>
            </a:r>
            <a:r>
              <a:rPr lang="ru-RU" sz="2000" dirty="0" err="1">
                <a:latin typeface="Times New Roman" panose="02020603050405020304" pitchFamily="18" charset="0"/>
                <a:cs typeface="Times New Roman" panose="02020603050405020304" pitchFamily="18" charset="0"/>
              </a:rPr>
              <a:t>фудкортов</a:t>
            </a:r>
            <a:r>
              <a:rPr lang="ru-RU" sz="2000" dirty="0">
                <a:latin typeface="Times New Roman" panose="02020603050405020304" pitchFamily="18" charset="0"/>
                <a:cs typeface="Times New Roman" panose="02020603050405020304" pitchFamily="18" charset="0"/>
              </a:rPr>
              <a:t> (включая мусульманский стиль).</a:t>
            </a:r>
            <a:endParaRPr lang="ru-RU" sz="2000" dirty="0">
              <a:latin typeface="Times New Roman" panose="02020603050405020304" pitchFamily="18" charset="0"/>
              <a:cs typeface="Times New Roman" panose="02020603050405020304" pitchFamily="18" charset="0"/>
            </a:endParaRPr>
          </a:p>
          <a:p>
            <a:pPr marL="0" indent="0">
              <a:buNone/>
            </a:pP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Стоимость питания: 600-1200 юаней в месяц.</a:t>
            </a:r>
            <a:endParaRPr lang="en-US" sz="2000" dirty="0">
              <a:latin typeface="Times New Roman" panose="02020603050405020304" pitchFamily="18" charset="0"/>
              <a:cs typeface="Times New Roman" panose="02020603050405020304" pitchFamily="18" charset="0"/>
            </a:endParaRPr>
          </a:p>
        </p:txBody>
      </p:sp>
      <p:pic>
        <p:nvPicPr>
          <p:cNvPr id="8" name="图片 4"/>
          <p:cNvPicPr>
            <a:picLocks noChangeAspect="1"/>
          </p:cNvPicPr>
          <p:nvPr/>
        </p:nvPicPr>
        <p:blipFill rotWithShape="1">
          <a:blip r:embed="rId2"/>
          <a:srcRect l="3806" t="43429" r="12401" b="3645"/>
          <a:stretch>
            <a:fillRect/>
          </a:stretch>
        </p:blipFill>
        <p:spPr>
          <a:xfrm>
            <a:off x="899592" y="3645024"/>
            <a:ext cx="7128792" cy="2808312"/>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179512" y="260648"/>
            <a:ext cx="7887970" cy="5995035"/>
          </a:xfrm>
          <a:prstGeom prst="rect">
            <a:avLst/>
          </a:prstGeom>
        </p:spPr>
      </p:pic>
      <p:pic>
        <p:nvPicPr>
          <p:cNvPr id="10" name="Picture 2" descr="F:\综合科\logo.jpg"/>
          <p:cNvPicPr>
            <a:picLocks noChangeAspect="1" noChangeArrowheads="1"/>
          </p:cNvPicPr>
          <p:nvPr/>
        </p:nvPicPr>
        <p:blipFill>
          <a:blip r:embed="rId3"/>
          <a:srcRect/>
          <a:stretch>
            <a:fillRect/>
          </a:stretch>
        </p:blipFill>
        <p:spPr bwMode="auto">
          <a:xfrm>
            <a:off x="7956712" y="44467"/>
            <a:ext cx="1118707" cy="1000108"/>
          </a:xfrm>
          <a:prstGeom prst="rect">
            <a:avLst/>
          </a:prstGeom>
          <a:noFill/>
        </p:spPr>
      </p:pic>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综合科\logo.jpg"/>
          <p:cNvPicPr>
            <a:picLocks noChangeAspect="1" noChangeArrowheads="1"/>
          </p:cNvPicPr>
          <p:nvPr/>
        </p:nvPicPr>
        <p:blipFill>
          <a:blip r:embed="rId1"/>
          <a:srcRect/>
          <a:stretch>
            <a:fillRect/>
          </a:stretch>
        </p:blipFill>
        <p:spPr bwMode="auto">
          <a:xfrm>
            <a:off x="7956712" y="44467"/>
            <a:ext cx="1118707" cy="1000108"/>
          </a:xfrm>
          <a:prstGeom prst="rect">
            <a:avLst/>
          </a:prstGeom>
          <a:noFill/>
        </p:spPr>
      </p:pic>
      <p:sp>
        <p:nvSpPr>
          <p:cNvPr id="5" name="Прямоугольник 4"/>
          <p:cNvSpPr/>
          <p:nvPr/>
        </p:nvSpPr>
        <p:spPr>
          <a:xfrm>
            <a:off x="539552" y="404664"/>
            <a:ext cx="2160240" cy="639911"/>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400" b="1" dirty="0">
                <a:latin typeface="Times New Roman" panose="02020603050405020304" pitchFamily="18" charset="0"/>
                <a:cs typeface="Times New Roman" panose="02020603050405020304" pitchFamily="18" charset="0"/>
              </a:rPr>
              <a:t>Страхование</a:t>
            </a:r>
            <a:endParaRPr lang="ru-RU" sz="2400" b="1" dirty="0">
              <a:latin typeface="Times New Roman" panose="02020603050405020304" pitchFamily="18" charset="0"/>
              <a:cs typeface="Times New Roman" panose="02020603050405020304" pitchFamily="18" charset="0"/>
            </a:endParaRPr>
          </a:p>
        </p:txBody>
      </p:sp>
      <p:sp>
        <p:nvSpPr>
          <p:cNvPr id="8" name="内容占位符 3"/>
          <p:cNvSpPr txBox="1"/>
          <p:nvPr/>
        </p:nvSpPr>
        <p:spPr>
          <a:xfrm>
            <a:off x="539552" y="1628800"/>
            <a:ext cx="8208912" cy="4248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2000" dirty="0">
                <a:latin typeface="Times New Roman" panose="02020603050405020304" pitchFamily="18" charset="0"/>
                <a:cs typeface="Times New Roman" panose="02020603050405020304" pitchFamily="18" charset="0"/>
              </a:rPr>
              <a:t>800 юаней в год (обязательное). Эта обширная медицинская страховка и программа защиты для иностранцев, проживающих в Китае, предоставляется компанией по страхованию пенсионных взносов</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err="1">
                <a:latin typeface="Times New Roman" panose="02020603050405020304" pitchFamily="18" charset="0"/>
                <a:cs typeface="Times New Roman" panose="02020603050405020304" pitchFamily="18" charset="0"/>
              </a:rPr>
              <a:t>Ping</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An</a:t>
            </a:r>
            <a:r>
              <a:rPr lang="ru-RU" sz="2000" dirty="0">
                <a:latin typeface="Times New Roman" panose="02020603050405020304" pitchFamily="18" charset="0"/>
                <a:cs typeface="Times New Roman" panose="02020603050405020304" pitchFamily="18" charset="0"/>
              </a:rPr>
              <a:t>. Включены следующие обязательства:</a:t>
            </a:r>
            <a:endParaRPr lang="ru-RU" sz="2000" dirty="0">
              <a:latin typeface="Times New Roman" panose="02020603050405020304" pitchFamily="18" charset="0"/>
              <a:cs typeface="Times New Roman" panose="02020603050405020304" pitchFamily="18" charset="0"/>
            </a:endParaRPr>
          </a:p>
          <a:p>
            <a:pPr marL="0" indent="0">
              <a:buNone/>
            </a:pPr>
            <a:endParaRPr lang="ru-RU" sz="2000" dirty="0">
              <a:latin typeface="Times New Roman" panose="02020603050405020304" pitchFamily="18" charset="0"/>
              <a:cs typeface="Times New Roman" panose="02020603050405020304" pitchFamily="18" charset="0"/>
            </a:endParaRPr>
          </a:p>
          <a:p>
            <a:pPr marL="0" indent="0">
              <a:buNone/>
            </a:pPr>
            <a:r>
              <a:rPr lang="ru-RU" sz="2000" dirty="0">
                <a:solidFill>
                  <a:srgbClr val="007747"/>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Страхование от случаев смерти;</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solidFill>
                  <a:srgbClr val="007747"/>
                </a:solidFill>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Страхование от несчастных случаев, вызвавших инвалидность;</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solidFill>
                  <a:srgbClr val="007747"/>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Страхование от несчастных случаев, требующих медицинской помощи;</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solidFill>
                  <a:srgbClr val="007747"/>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Амбулаторное и экстренное медицинское страхование;</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solidFill>
                  <a:srgbClr val="007747"/>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Госпитализация и медицинское страхование;</a:t>
            </a:r>
            <a:endParaRPr lang="ru-RU" sz="2000" dirty="0">
              <a:latin typeface="Times New Roman" panose="02020603050405020304" pitchFamily="18" charset="0"/>
              <a:cs typeface="Times New Roman" panose="02020603050405020304" pitchFamily="18" charset="0"/>
            </a:endParaRPr>
          </a:p>
          <a:p>
            <a:pPr marL="0" indent="0">
              <a:buNone/>
            </a:pPr>
            <a:r>
              <a:rPr lang="ru-RU" sz="2000" dirty="0">
                <a:solidFill>
                  <a:srgbClr val="007747"/>
                </a:solidFill>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Примечание: Это информация для вас. Для подробного содержания и обязательств ознакомьтесь с веб-сайтом.</a:t>
            </a:r>
            <a:endParaRPr lang="en-US" sz="2000" dirty="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endParaRPr lang="zh-CN" altLang="zh-CN"/>
          </a:p>
        </p:txBody>
      </p:sp>
      <p:pic>
        <p:nvPicPr>
          <p:cNvPr id="4" name="图片 3"/>
          <p:cNvPicPr>
            <a:picLocks noChangeAspect="1"/>
          </p:cNvPicPr>
          <p:nvPr/>
        </p:nvPicPr>
        <p:blipFill>
          <a:blip r:embed="rId2"/>
          <a:stretch>
            <a:fillRect/>
          </a:stretch>
        </p:blipFill>
        <p:spPr>
          <a:xfrm>
            <a:off x="107315" y="1556385"/>
            <a:ext cx="8648700" cy="3374390"/>
          </a:xfrm>
          <a:prstGeom prst="rect">
            <a:avLst/>
          </a:prstGeom>
        </p:spPr>
      </p:pic>
      <p:pic>
        <p:nvPicPr>
          <p:cNvPr id="10" name="Picture 2" descr="F:\综合科\logo.jpg"/>
          <p:cNvPicPr>
            <a:picLocks noChangeAspect="1" noChangeArrowheads="1"/>
          </p:cNvPicPr>
          <p:nvPr/>
        </p:nvPicPr>
        <p:blipFill>
          <a:blip r:embed="rId3"/>
          <a:srcRect/>
          <a:stretch>
            <a:fillRect/>
          </a:stretch>
        </p:blipFill>
        <p:spPr bwMode="auto">
          <a:xfrm>
            <a:off x="7956712" y="44467"/>
            <a:ext cx="1118707" cy="1000108"/>
          </a:xfrm>
          <a:prstGeom prst="rect">
            <a:avLst/>
          </a:prstGeom>
          <a:noFill/>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综合科\logo.jpg"/>
          <p:cNvPicPr>
            <a:picLocks noChangeAspect="1" noChangeArrowheads="1"/>
          </p:cNvPicPr>
          <p:nvPr/>
        </p:nvPicPr>
        <p:blipFill>
          <a:blip r:embed="rId1"/>
          <a:srcRect/>
          <a:stretch>
            <a:fillRect/>
          </a:stretch>
        </p:blipFill>
        <p:spPr bwMode="auto">
          <a:xfrm>
            <a:off x="7956712" y="44467"/>
            <a:ext cx="1118707" cy="1000108"/>
          </a:xfrm>
          <a:prstGeom prst="rect">
            <a:avLst/>
          </a:prstGeom>
          <a:noFill/>
        </p:spPr>
      </p:pic>
      <p:sp>
        <p:nvSpPr>
          <p:cNvPr id="3" name="Прямоугольник 2"/>
          <p:cNvSpPr/>
          <p:nvPr/>
        </p:nvSpPr>
        <p:spPr>
          <a:xfrm>
            <a:off x="611560" y="1772816"/>
            <a:ext cx="6552728" cy="576064"/>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400" b="1" dirty="0">
                <a:latin typeface="Times New Roman" panose="02020603050405020304" pitchFamily="18" charset="0"/>
                <a:cs typeface="Times New Roman" panose="02020603050405020304" pitchFamily="18" charset="0"/>
              </a:rPr>
              <a:t>Сбор за визу на получение вид на жительство</a:t>
            </a:r>
            <a:endParaRPr lang="ru-RU" sz="24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11560" y="3284984"/>
            <a:ext cx="2808312" cy="576064"/>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400" b="1" dirty="0">
                <a:latin typeface="Times New Roman" panose="02020603050405020304" pitchFamily="18" charset="0"/>
                <a:cs typeface="Times New Roman" panose="02020603050405020304" pitchFamily="18" charset="0"/>
              </a:rPr>
              <a:t>Стоимость книг</a:t>
            </a:r>
            <a:endParaRPr lang="ru-RU" sz="2400" b="1" dirty="0">
              <a:latin typeface="Times New Roman" panose="02020603050405020304" pitchFamily="18" charset="0"/>
              <a:cs typeface="Times New Roman" panose="02020603050405020304" pitchFamily="18" charset="0"/>
            </a:endParaRPr>
          </a:p>
        </p:txBody>
      </p:sp>
      <p:sp>
        <p:nvSpPr>
          <p:cNvPr id="6" name="内容占位符 3"/>
          <p:cNvSpPr txBox="1"/>
          <p:nvPr/>
        </p:nvSpPr>
        <p:spPr>
          <a:xfrm>
            <a:off x="611560" y="2600908"/>
            <a:ext cx="6408712" cy="4320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2000" dirty="0">
                <a:latin typeface="Times New Roman" panose="02020603050405020304" pitchFamily="18" charset="0"/>
                <a:cs typeface="Times New Roman" panose="02020603050405020304" pitchFamily="18" charset="0"/>
              </a:rPr>
              <a:t>400 юаней в год</a:t>
            </a:r>
            <a:endParaRPr lang="en-US" sz="2000" dirty="0">
              <a:latin typeface="Times New Roman" panose="02020603050405020304" pitchFamily="18" charset="0"/>
              <a:cs typeface="Times New Roman" panose="02020603050405020304" pitchFamily="18" charset="0"/>
            </a:endParaRPr>
          </a:p>
        </p:txBody>
      </p:sp>
      <p:sp>
        <p:nvSpPr>
          <p:cNvPr id="7" name="内容占位符 3"/>
          <p:cNvSpPr txBox="1"/>
          <p:nvPr/>
        </p:nvSpPr>
        <p:spPr>
          <a:xfrm>
            <a:off x="611560" y="4113076"/>
            <a:ext cx="6408712" cy="10081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2000" dirty="0">
                <a:latin typeface="Times New Roman" panose="02020603050405020304" pitchFamily="18" charset="0"/>
                <a:cs typeface="Times New Roman" panose="02020603050405020304" pitchFamily="18" charset="0"/>
              </a:rPr>
              <a:t>Стоимость оценивается в 500 юаней в год, однако фактические расходы могут зависеть от конкретных требований различных специальностей.</a:t>
            </a:r>
            <a:endParaRPr lang="en-US" sz="2000" dirty="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67460" y="260350"/>
            <a:ext cx="6153785" cy="379095"/>
          </a:xfrm>
          <a:prstGeom prst="rect">
            <a:avLst/>
          </a:prstGeom>
          <a:noFill/>
          <a:ln w="9525">
            <a:noFill/>
          </a:ln>
        </p:spPr>
        <p:txBody>
          <a:bodyPr>
            <a:noAutofit/>
          </a:bodyPr>
          <a:lstStyle/>
          <a:p>
            <a:pPr indent="0" algn="ctr"/>
            <a:r>
              <a:rPr lang="zh-CN" sz="2000" b="1">
                <a:latin typeface="宋体" panose="02010600030101010101" pitchFamily="2" charset="-122"/>
                <a:ea typeface="宋体" panose="02010600030101010101" pitchFamily="2" charset="-122"/>
                <a:cs typeface="宋体" panose="02010600030101010101" pitchFamily="2" charset="-122"/>
              </a:rPr>
              <a:t>四川轻化工大学来华留学生本科生奖学金</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7" name="表格 6"/>
          <p:cNvGraphicFramePr/>
          <p:nvPr>
            <p:custDataLst>
              <p:tags r:id="rId1"/>
            </p:custDataLst>
          </p:nvPr>
        </p:nvGraphicFramePr>
        <p:xfrm>
          <a:off x="971550" y="764540"/>
          <a:ext cx="6876415" cy="2626995"/>
        </p:xfrm>
        <a:graphic>
          <a:graphicData uri="http://schemas.openxmlformats.org/drawingml/2006/table">
            <a:tbl>
              <a:tblPr firstRow="1" bandRow="1">
                <a:tableStyleId>{5940675A-B579-460E-94D1-54222C63F5DA}</a:tableStyleId>
              </a:tblPr>
              <a:tblGrid>
                <a:gridCol w="2501900"/>
                <a:gridCol w="1932940"/>
                <a:gridCol w="1310005"/>
                <a:gridCol w="1131570"/>
              </a:tblGrid>
              <a:tr h="432435">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类型</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奖学金</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要求</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获奖比例</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lgn="ctr">
                        <a:buNone/>
                      </a:pPr>
                      <a:r>
                        <a:rPr lang="en-US" sz="1600" b="0" dirty="0" err="1">
                          <a:latin typeface="宋体" panose="02010600030101010101" pitchFamily="2" charset="-122"/>
                          <a:ea typeface="宋体" panose="02010600030101010101" pitchFamily="2" charset="-122"/>
                          <a:cs typeface="宋体" panose="02010600030101010101" pitchFamily="2" charset="-122"/>
                        </a:rPr>
                        <a:t>五粮液“一带一路”奖学金一等奖</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每学年13500元/人民币</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参评人数的20%</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lgn="ctr">
                        <a:buNone/>
                      </a:pPr>
                      <a:r>
                        <a:rPr lang="en-US" sz="1600" b="0" dirty="0" err="1">
                          <a:latin typeface="宋体" panose="02010600030101010101" pitchFamily="2" charset="-122"/>
                          <a:ea typeface="宋体" panose="02010600030101010101" pitchFamily="2" charset="-122"/>
                          <a:cs typeface="宋体" panose="02010600030101010101" pitchFamily="2" charset="-122"/>
                        </a:rPr>
                        <a:t>五粮液“一带一路”奖学金二等奖</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每学年12500元/人民币</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参评人数的30%</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五粮液“一带一路”奖学金三等奖</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每学年11500元/人民币</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参评人数的50%</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8" name="文本框 7"/>
          <p:cNvSpPr txBox="1"/>
          <p:nvPr/>
        </p:nvSpPr>
        <p:spPr>
          <a:xfrm>
            <a:off x="755650" y="3540125"/>
            <a:ext cx="7140575" cy="466725"/>
          </a:xfrm>
          <a:prstGeom prst="rect">
            <a:avLst/>
          </a:prstGeom>
          <a:noFill/>
          <a:ln w="9525">
            <a:noFill/>
          </a:ln>
        </p:spPr>
        <p:txBody>
          <a:bodyPr>
            <a:noAutofit/>
          </a:bodyPr>
          <a:lstStyle/>
          <a:p>
            <a:pPr indent="0"/>
            <a:r>
              <a:rPr lang="en-US" b="1">
                <a:solidFill>
                  <a:srgbClr val="000000"/>
                </a:solidFill>
                <a:latin typeface="Times New Roman" panose="02020603050405020304" pitchFamily="18" charset="0"/>
                <a:ea typeface="宋体" panose="02010600030101010101" pitchFamily="2" charset="-122"/>
              </a:rPr>
              <a:t>SUSE SCHOLARSHIP FOR UNDERGRADUATE STUDENTS</a:t>
            </a:r>
            <a:endParaRPr lang="en-US" altLang="en-US" b="1">
              <a:solidFill>
                <a:srgbClr val="000000"/>
              </a:solidFill>
              <a:latin typeface="Times New Roman" panose="02020603050405020304" pitchFamily="18" charset="0"/>
              <a:ea typeface="宋体" panose="02010600030101010101" pitchFamily="2" charset="-122"/>
            </a:endParaRPr>
          </a:p>
        </p:txBody>
      </p:sp>
      <p:graphicFrame>
        <p:nvGraphicFramePr>
          <p:cNvPr id="9" name="表格 8"/>
          <p:cNvGraphicFramePr/>
          <p:nvPr>
            <p:custDataLst>
              <p:tags r:id="rId2"/>
            </p:custDataLst>
          </p:nvPr>
        </p:nvGraphicFramePr>
        <p:xfrm>
          <a:off x="971550" y="4156075"/>
          <a:ext cx="6848475" cy="2502535"/>
        </p:xfrm>
        <a:graphic>
          <a:graphicData uri="http://schemas.openxmlformats.org/drawingml/2006/table">
            <a:tbl>
              <a:tblPr firstRow="1" bandRow="1">
                <a:tableStyleId>{5940675A-B579-460E-94D1-54222C63F5DA}</a:tableStyleId>
              </a:tblPr>
              <a:tblGrid>
                <a:gridCol w="2216785"/>
                <a:gridCol w="1191260"/>
                <a:gridCol w="2099310"/>
                <a:gridCol w="1341120"/>
              </a:tblGrid>
              <a:tr h="248285">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Type</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Scholarship</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Requirements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Rate</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64540">
                <a:tc>
                  <a:txBody>
                    <a:bodyPr/>
                    <a:lstStyle/>
                    <a:p>
                      <a:pPr indent="0" algn="ctr">
                        <a:buNone/>
                      </a:pPr>
                      <a:r>
                        <a:rPr lang="en-US" sz="1600" b="0" dirty="0" err="1">
                          <a:solidFill>
                            <a:srgbClr val="000000"/>
                          </a:solidFill>
                          <a:latin typeface="Times New Roman" panose="02020603050405020304" pitchFamily="18" charset="0"/>
                          <a:cs typeface="Times New Roman" panose="02020603050405020304" pitchFamily="18" charset="0"/>
                        </a:rPr>
                        <a:t>Wuliangye</a:t>
                      </a:r>
                      <a:r>
                        <a:rPr lang="en-US" sz="1600" b="0" dirty="0">
                          <a:solidFill>
                            <a:srgbClr val="000000"/>
                          </a:solidFill>
                          <a:latin typeface="Times New Roman" panose="02020603050405020304" pitchFamily="18" charset="0"/>
                          <a:cs typeface="Times New Roman" panose="02020603050405020304" pitchFamily="18" charset="0"/>
                        </a:rPr>
                        <a:t> “Belt &amp; Road” Scholarship First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13500 RMB/ academicyear</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20% of applicants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4855">
                <a:tc>
                  <a:txBody>
                    <a:bodyPr/>
                    <a:lstStyle/>
                    <a:p>
                      <a:pPr indent="0" algn="ctr">
                        <a:buNone/>
                      </a:pPr>
                      <a:r>
                        <a:rPr lang="en-US" sz="1600" b="0" dirty="0" err="1">
                          <a:solidFill>
                            <a:srgbClr val="000000"/>
                          </a:solidFill>
                          <a:latin typeface="Times New Roman" panose="02020603050405020304" pitchFamily="18" charset="0"/>
                          <a:cs typeface="Times New Roman" panose="02020603050405020304" pitchFamily="18" charset="0"/>
                        </a:rPr>
                        <a:t>Wuliangye</a:t>
                      </a:r>
                      <a:r>
                        <a:rPr lang="en-US" sz="1600" b="0" dirty="0">
                          <a:solidFill>
                            <a:srgbClr val="000000"/>
                          </a:solidFill>
                          <a:latin typeface="Times New Roman" panose="02020603050405020304" pitchFamily="18" charset="0"/>
                          <a:cs typeface="Times New Roman" panose="02020603050405020304" pitchFamily="18" charset="0"/>
                        </a:rPr>
                        <a:t> “Belt &amp; Road” Scholarship Second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12500 RMB/ academicyear</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30% of applicants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4855">
                <a:tc>
                  <a:txBody>
                    <a:bodyPr/>
                    <a:lstStyle/>
                    <a:p>
                      <a:pPr indent="0" algn="ctr">
                        <a:buNone/>
                      </a:pPr>
                      <a:r>
                        <a:rPr lang="en-US" sz="1600" b="0" dirty="0" err="1">
                          <a:solidFill>
                            <a:srgbClr val="000000"/>
                          </a:solidFill>
                          <a:latin typeface="Times New Roman" panose="02020603050405020304" pitchFamily="18" charset="0"/>
                          <a:cs typeface="Times New Roman" panose="02020603050405020304" pitchFamily="18" charset="0"/>
                        </a:rPr>
                        <a:t>Wuliangye</a:t>
                      </a:r>
                      <a:r>
                        <a:rPr lang="en-US" sz="1600" b="0" dirty="0">
                          <a:solidFill>
                            <a:srgbClr val="000000"/>
                          </a:solidFill>
                          <a:latin typeface="Times New Roman" panose="02020603050405020304" pitchFamily="18" charset="0"/>
                          <a:cs typeface="Times New Roman" panose="02020603050405020304" pitchFamily="18" charset="0"/>
                        </a:rPr>
                        <a:t> “Belt &amp; Road” </a:t>
                      </a:r>
                      <a:r>
                        <a:rPr lang="en-US" sz="1600" b="0" dirty="0" err="1">
                          <a:solidFill>
                            <a:srgbClr val="000000"/>
                          </a:solidFill>
                          <a:latin typeface="Times New Roman" panose="02020603050405020304" pitchFamily="18" charset="0"/>
                          <a:cs typeface="Times New Roman" panose="02020603050405020304" pitchFamily="18" charset="0"/>
                        </a:rPr>
                        <a:t>ScholarshipThird</a:t>
                      </a:r>
                      <a:r>
                        <a:rPr lang="en-US" sz="1600" b="0" dirty="0">
                          <a:solidFill>
                            <a:srgbClr val="000000"/>
                          </a:solidFill>
                          <a:latin typeface="Times New Roman" panose="02020603050405020304" pitchFamily="18" charset="0"/>
                          <a:cs typeface="Times New Roman" panose="02020603050405020304" pitchFamily="18" charset="0"/>
                        </a:rPr>
                        <a:t>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11500 RMB/ academic year</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50% of applicants</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pic>
        <p:nvPicPr>
          <p:cNvPr id="10" name="Picture 2" descr="F:\综合科\logo.jpg"/>
          <p:cNvPicPr>
            <a:picLocks noChangeAspect="1" noChangeArrowheads="1"/>
          </p:cNvPicPr>
          <p:nvPr/>
        </p:nvPicPr>
        <p:blipFill>
          <a:blip r:embed="rId3"/>
          <a:srcRect/>
          <a:stretch>
            <a:fillRect/>
          </a:stretch>
        </p:blipFill>
        <p:spPr bwMode="auto">
          <a:xfrm>
            <a:off x="7956712" y="44467"/>
            <a:ext cx="1118707" cy="1000108"/>
          </a:xfrm>
          <a:prstGeom prst="rect">
            <a:avLst/>
          </a:prstGeom>
          <a:noFill/>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25499" y="561026"/>
            <a:ext cx="7140575" cy="466725"/>
          </a:xfrm>
          <a:prstGeom prst="rect">
            <a:avLst/>
          </a:prstGeom>
          <a:noFill/>
          <a:ln w="9525">
            <a:noFill/>
          </a:ln>
        </p:spPr>
        <p:txBody>
          <a:bodyPr>
            <a:noAutofit/>
          </a:bodyPr>
          <a:lstStyle/>
          <a:p>
            <a:pPr indent="0" algn="ctr"/>
            <a:r>
              <a:rPr lang="ru-RU" sz="2400" b="1" dirty="0">
                <a:solidFill>
                  <a:srgbClr val="000000"/>
                </a:solidFill>
                <a:latin typeface="Times New Roman" panose="02020603050405020304" pitchFamily="18" charset="0"/>
                <a:ea typeface="宋体" panose="02010600030101010101" pitchFamily="2" charset="-122"/>
              </a:rPr>
              <a:t>Стипендия SUSE для студентов бакалавриата</a:t>
            </a:r>
            <a:endParaRPr lang="en-US" altLang="en-US" sz="2400" b="1" dirty="0">
              <a:solidFill>
                <a:srgbClr val="000000"/>
              </a:solidFill>
              <a:latin typeface="Times New Roman" panose="02020603050405020304" pitchFamily="18" charset="0"/>
              <a:ea typeface="宋体" panose="02010600030101010101" pitchFamily="2" charset="-122"/>
            </a:endParaRPr>
          </a:p>
        </p:txBody>
      </p:sp>
      <p:graphicFrame>
        <p:nvGraphicFramePr>
          <p:cNvPr id="9" name="表格 8"/>
          <p:cNvGraphicFramePr/>
          <p:nvPr>
            <p:custDataLst>
              <p:tags r:id="rId1"/>
            </p:custDataLst>
          </p:nvPr>
        </p:nvGraphicFramePr>
        <p:xfrm>
          <a:off x="1147762" y="2132856"/>
          <a:ext cx="6848475" cy="3174365"/>
        </p:xfrm>
        <a:graphic>
          <a:graphicData uri="http://schemas.openxmlformats.org/drawingml/2006/table">
            <a:tbl>
              <a:tblPr firstRow="1" bandRow="1">
                <a:tableStyleId>{5940675A-B579-460E-94D1-54222C63F5DA}</a:tableStyleId>
              </a:tblPr>
              <a:tblGrid>
                <a:gridCol w="2216785"/>
                <a:gridCol w="1191260"/>
                <a:gridCol w="2099310"/>
                <a:gridCol w="1341120"/>
              </a:tblGrid>
              <a:tr h="248285">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Тип</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Стипендия</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Требования</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64540">
                <a:tc>
                  <a:txBody>
                    <a:bodyPr/>
                    <a:lstStyle/>
                    <a:p>
                      <a:pPr indent="0" algn="ctr">
                        <a:buNone/>
                      </a:pPr>
                      <a:r>
                        <a:rPr lang="en-US" sz="1600" b="0" dirty="0" err="1">
                          <a:solidFill>
                            <a:srgbClr val="000000"/>
                          </a:solidFill>
                          <a:latin typeface="Times New Roman" panose="02020603050405020304" pitchFamily="18" charset="0"/>
                          <a:cs typeface="Times New Roman" panose="02020603050405020304" pitchFamily="18" charset="0"/>
                        </a:rPr>
                        <a:t>Wuliangye</a:t>
                      </a:r>
                      <a:r>
                        <a:rPr lang="en-US" sz="1600" b="0" dirty="0">
                          <a:solidFill>
                            <a:srgbClr val="000000"/>
                          </a:solidFill>
                          <a:latin typeface="Times New Roman" panose="02020603050405020304" pitchFamily="18" charset="0"/>
                          <a:cs typeface="Times New Roman" panose="02020603050405020304" pitchFamily="18" charset="0"/>
                        </a:rPr>
                        <a:t> “Belt &amp; Road” Scholarship First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13500 юаней за учебный год</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Комплексная оценка</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на основе</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предоставленных материалов</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20%</a:t>
                      </a:r>
                      <a:r>
                        <a:rPr lang="ru-RU" sz="1600" b="0" dirty="0">
                          <a:solidFill>
                            <a:srgbClr val="000000"/>
                          </a:solidFill>
                          <a:latin typeface="Times New Roman" panose="02020603050405020304" pitchFamily="18" charset="0"/>
                          <a:cs typeface="Times New Roman" panose="02020603050405020304" pitchFamily="18" charset="0"/>
                        </a:rPr>
                        <a:t> заявителей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4855">
                <a:tc>
                  <a:txBody>
                    <a:bodyPr/>
                    <a:lstStyle/>
                    <a:p>
                      <a:pPr indent="0" algn="ctr">
                        <a:buNone/>
                      </a:pPr>
                      <a:r>
                        <a:rPr lang="en-US" sz="1600" b="0" dirty="0" err="1">
                          <a:solidFill>
                            <a:srgbClr val="000000"/>
                          </a:solidFill>
                          <a:latin typeface="Times New Roman" panose="02020603050405020304" pitchFamily="18" charset="0"/>
                          <a:cs typeface="Times New Roman" panose="02020603050405020304" pitchFamily="18" charset="0"/>
                        </a:rPr>
                        <a:t>Wuliangye</a:t>
                      </a:r>
                      <a:r>
                        <a:rPr lang="en-US" sz="1600" b="0" dirty="0">
                          <a:solidFill>
                            <a:srgbClr val="000000"/>
                          </a:solidFill>
                          <a:latin typeface="Times New Roman" panose="02020603050405020304" pitchFamily="18" charset="0"/>
                          <a:cs typeface="Times New Roman" panose="02020603050405020304" pitchFamily="18" charset="0"/>
                        </a:rPr>
                        <a:t> “Belt &amp; Road” Scholarship Second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12500 </a:t>
                      </a:r>
                      <a:r>
                        <a:rPr lang="ru-RU" sz="1600" b="0" dirty="0">
                          <a:solidFill>
                            <a:srgbClr val="000000"/>
                          </a:solidFill>
                          <a:latin typeface="Times New Roman" panose="02020603050405020304" pitchFamily="18" charset="0"/>
                          <a:cs typeface="Times New Roman" panose="02020603050405020304" pitchFamily="18" charset="0"/>
                        </a:rPr>
                        <a:t>юаней за учебный год</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Комплексная оценка</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 на основе предоставленных материалов</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30% </a:t>
                      </a:r>
                      <a:r>
                        <a:rPr lang="ru-RU" sz="1600" b="0" dirty="0">
                          <a:solidFill>
                            <a:srgbClr val="000000"/>
                          </a:solidFill>
                          <a:latin typeface="Times New Roman" panose="02020603050405020304" pitchFamily="18" charset="0"/>
                          <a:cs typeface="Times New Roman" panose="02020603050405020304" pitchFamily="18" charset="0"/>
                        </a:rPr>
                        <a:t>заявителей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4855">
                <a:tc>
                  <a:txBody>
                    <a:bodyPr/>
                    <a:lstStyle/>
                    <a:p>
                      <a:pPr indent="0" algn="ctr">
                        <a:buNone/>
                      </a:pPr>
                      <a:r>
                        <a:rPr lang="en-US" sz="1600" b="0" dirty="0" err="1">
                          <a:solidFill>
                            <a:srgbClr val="000000"/>
                          </a:solidFill>
                          <a:latin typeface="Times New Roman" panose="02020603050405020304" pitchFamily="18" charset="0"/>
                          <a:cs typeface="Times New Roman" panose="02020603050405020304" pitchFamily="18" charset="0"/>
                        </a:rPr>
                        <a:t>Wuliangye</a:t>
                      </a:r>
                      <a:r>
                        <a:rPr lang="en-US" sz="1600" b="0" dirty="0">
                          <a:solidFill>
                            <a:srgbClr val="000000"/>
                          </a:solidFill>
                          <a:latin typeface="Times New Roman" panose="02020603050405020304" pitchFamily="18" charset="0"/>
                          <a:cs typeface="Times New Roman" panose="02020603050405020304" pitchFamily="18" charset="0"/>
                        </a:rPr>
                        <a:t> “Belt &amp; Road” </a:t>
                      </a:r>
                      <a:r>
                        <a:rPr lang="en-US" sz="1600" b="0" dirty="0" err="1">
                          <a:solidFill>
                            <a:srgbClr val="000000"/>
                          </a:solidFill>
                          <a:latin typeface="Times New Roman" panose="02020603050405020304" pitchFamily="18" charset="0"/>
                          <a:cs typeface="Times New Roman" panose="02020603050405020304" pitchFamily="18" charset="0"/>
                        </a:rPr>
                        <a:t>ScholarshipThird</a:t>
                      </a:r>
                      <a:r>
                        <a:rPr lang="en-US" sz="1600" b="0" dirty="0">
                          <a:solidFill>
                            <a:srgbClr val="000000"/>
                          </a:solidFill>
                          <a:latin typeface="Times New Roman" panose="02020603050405020304" pitchFamily="18" charset="0"/>
                          <a:cs typeface="Times New Roman" panose="02020603050405020304" pitchFamily="18" charset="0"/>
                        </a:rPr>
                        <a:t>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11500</a:t>
                      </a:r>
                      <a:r>
                        <a:rPr lang="ru-RU" sz="1600" b="0" dirty="0">
                          <a:solidFill>
                            <a:srgbClr val="000000"/>
                          </a:solidFill>
                          <a:latin typeface="Times New Roman" panose="02020603050405020304" pitchFamily="18" charset="0"/>
                          <a:cs typeface="Times New Roman" panose="02020603050405020304" pitchFamily="18" charset="0"/>
                        </a:rPr>
                        <a:t> юаней за учебный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Комплексная оценка </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на основе предоставленных материалов</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50% of </a:t>
                      </a:r>
                      <a:r>
                        <a:rPr lang="ru-RU" sz="1600" b="0" dirty="0">
                          <a:solidFill>
                            <a:srgbClr val="000000"/>
                          </a:solidFill>
                          <a:latin typeface="Times New Roman" panose="02020603050405020304" pitchFamily="18" charset="0"/>
                          <a:cs typeface="Times New Roman" panose="02020603050405020304" pitchFamily="18" charset="0"/>
                        </a:rPr>
                        <a:t>заявителей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pic>
        <p:nvPicPr>
          <p:cNvPr id="10" name="Picture 2" descr="F:\综合科\logo.jpg"/>
          <p:cNvPicPr>
            <a:picLocks noChangeAspect="1" noChangeArrowheads="1"/>
          </p:cNvPicPr>
          <p:nvPr/>
        </p:nvPicPr>
        <p:blipFill>
          <a:blip r:embed="rId2"/>
          <a:srcRect/>
          <a:stretch>
            <a:fillRect/>
          </a:stretch>
        </p:blipFill>
        <p:spPr bwMode="auto">
          <a:xfrm>
            <a:off x="7956712" y="44467"/>
            <a:ext cx="1118707" cy="1000108"/>
          </a:xfrm>
          <a:prstGeom prst="rect">
            <a:avLst/>
          </a:prstGeom>
          <a:noFill/>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59485" y="116840"/>
            <a:ext cx="6997065" cy="627380"/>
          </a:xfrm>
          <a:prstGeom prst="rect">
            <a:avLst/>
          </a:prstGeom>
          <a:noFill/>
          <a:ln w="9525">
            <a:noFill/>
          </a:ln>
        </p:spPr>
        <p:txBody>
          <a:bodyPr>
            <a:noAutofit/>
          </a:bodyPr>
          <a:lstStyle/>
          <a:p>
            <a:pPr indent="0" algn="ctr"/>
            <a:r>
              <a:rPr lang="zh-CN" sz="2000" b="1">
                <a:latin typeface="宋体" panose="02010600030101010101" pitchFamily="2" charset="-122"/>
                <a:ea typeface="宋体" panose="02010600030101010101" pitchFamily="2" charset="-122"/>
                <a:cs typeface="宋体" panose="02010600030101010101" pitchFamily="2" charset="-122"/>
              </a:rPr>
              <a:t>四川轻化工大学来华留学生国际经济与贸易（本科）英文授课专业优秀学生奖学金</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7" name="表格 6"/>
          <p:cNvGraphicFramePr/>
          <p:nvPr>
            <p:custDataLst>
              <p:tags r:id="rId1"/>
            </p:custDataLst>
          </p:nvPr>
        </p:nvGraphicFramePr>
        <p:xfrm>
          <a:off x="965835" y="836930"/>
          <a:ext cx="6876415" cy="2626995"/>
        </p:xfrm>
        <a:graphic>
          <a:graphicData uri="http://schemas.openxmlformats.org/drawingml/2006/table">
            <a:tbl>
              <a:tblPr firstRow="1" bandRow="1">
                <a:tableStyleId>{5940675A-B579-460E-94D1-54222C63F5DA}</a:tableStyleId>
              </a:tblPr>
              <a:tblGrid>
                <a:gridCol w="2501900"/>
                <a:gridCol w="1932940"/>
                <a:gridCol w="1310005"/>
                <a:gridCol w="1131570"/>
              </a:tblGrid>
              <a:tr h="432435">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类型</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奖学金</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要求</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获奖比例</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一等奖</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每年10000元/人民币</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参评人数的10%</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二等奖</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每年6000元/人民币</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参评人数的20%</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三等奖</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每年4000元/人民币</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参评人数的30%</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graphicFrame>
        <p:nvGraphicFramePr>
          <p:cNvPr id="9" name="表格 8"/>
          <p:cNvGraphicFramePr/>
          <p:nvPr>
            <p:custDataLst>
              <p:tags r:id="rId2"/>
            </p:custDataLst>
          </p:nvPr>
        </p:nvGraphicFramePr>
        <p:xfrm>
          <a:off x="971550" y="4156075"/>
          <a:ext cx="6880225" cy="2503805"/>
        </p:xfrm>
        <a:graphic>
          <a:graphicData uri="http://schemas.openxmlformats.org/drawingml/2006/table">
            <a:tbl>
              <a:tblPr firstRow="1" bandRow="1">
                <a:tableStyleId>{5940675A-B579-460E-94D1-54222C63F5DA}</a:tableStyleId>
              </a:tblPr>
              <a:tblGrid>
                <a:gridCol w="2226945"/>
                <a:gridCol w="1196975"/>
                <a:gridCol w="2108835"/>
                <a:gridCol w="1347470"/>
              </a:tblGrid>
              <a:tr h="248285">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Type</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Scholarship</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Requirements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Rate</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65175">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 First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10000 RMB/ academicyear</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 of applicants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4855">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Second prize</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6000 RMB/ academicyear</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20% of applicants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5490">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Third prize</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4000 RMB/ academic year</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30% of applicants</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pic>
        <p:nvPicPr>
          <p:cNvPr id="10" name="Picture 2" descr="F:\综合科\logo.jpg"/>
          <p:cNvPicPr>
            <a:picLocks noChangeAspect="1" noChangeArrowheads="1"/>
          </p:cNvPicPr>
          <p:nvPr/>
        </p:nvPicPr>
        <p:blipFill>
          <a:blip r:embed="rId3"/>
          <a:srcRect/>
          <a:stretch>
            <a:fillRect/>
          </a:stretch>
        </p:blipFill>
        <p:spPr bwMode="auto">
          <a:xfrm>
            <a:off x="7956712" y="44467"/>
            <a:ext cx="1118707" cy="1000108"/>
          </a:xfrm>
          <a:prstGeom prst="rect">
            <a:avLst/>
          </a:prstGeom>
          <a:noFill/>
        </p:spPr>
      </p:pic>
      <p:sp>
        <p:nvSpPr>
          <p:cNvPr id="8" name="文本框 7"/>
          <p:cNvSpPr txBox="1"/>
          <p:nvPr>
            <p:custDataLst>
              <p:tags r:id="rId4"/>
            </p:custDataLst>
          </p:nvPr>
        </p:nvSpPr>
        <p:spPr>
          <a:xfrm>
            <a:off x="755650" y="3540125"/>
            <a:ext cx="7319645" cy="614045"/>
          </a:xfrm>
          <a:prstGeom prst="rect">
            <a:avLst/>
          </a:prstGeom>
          <a:noFill/>
          <a:ln w="9525">
            <a:noFill/>
          </a:ln>
        </p:spPr>
        <p:txBody>
          <a:bodyPr>
            <a:noAutofit/>
          </a:bodyPr>
          <a:lstStyle/>
          <a:p>
            <a:pPr indent="0" algn="ctr"/>
            <a:r>
              <a:rPr lang="en-US" b="1">
                <a:solidFill>
                  <a:srgbClr val="000000"/>
                </a:solidFill>
                <a:latin typeface="Times New Roman" panose="02020603050405020304" pitchFamily="18" charset="0"/>
                <a:ea typeface="宋体" panose="02010600030101010101" pitchFamily="2" charset="-122"/>
              </a:rPr>
              <a:t> SUSE scholarship for Outstanding Students in International Economics and Trade (English) Programme</a:t>
            </a:r>
            <a:endParaRPr lang="en-US" b="1">
              <a:solidFill>
                <a:srgbClr val="000000"/>
              </a:solidFill>
              <a:latin typeface="Times New Roman" panose="02020603050405020304" pitchFamily="18" charset="0"/>
              <a:ea typeface="宋体" panose="02010600030101010101" pitchFamily="2"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idx="1"/>
          </p:nvPr>
        </p:nvPicPr>
        <p:blipFill>
          <a:blip r:embed="rId1"/>
          <a:srcRect/>
          <a:stretch>
            <a:fillRect/>
          </a:stretch>
        </p:blipFill>
        <p:spPr bwMode="auto">
          <a:xfrm>
            <a:off x="3131840" y="1251085"/>
            <a:ext cx="6012160" cy="4846796"/>
          </a:xfrm>
          <a:prstGeom prst="rect">
            <a:avLst/>
          </a:prstGeom>
          <a:noFill/>
          <a:ln w="9525">
            <a:noFill/>
            <a:miter lim="800000"/>
            <a:headEnd/>
            <a:tailEnd/>
          </a:ln>
          <a:effectLst/>
        </p:spPr>
      </p:pic>
      <p:sp>
        <p:nvSpPr>
          <p:cNvPr id="6" name="文本占位符 5"/>
          <p:cNvSpPr>
            <a:spLocks noGrp="1"/>
          </p:cNvSpPr>
          <p:nvPr>
            <p:ph type="body" sz="half" idx="2"/>
          </p:nvPr>
        </p:nvSpPr>
        <p:spPr>
          <a:xfrm>
            <a:off x="395536" y="1700808"/>
            <a:ext cx="3240360" cy="3456384"/>
          </a:xfrm>
        </p:spPr>
        <p:txBody>
          <a:bodyPr>
            <a:normAutofit/>
          </a:bodyPr>
          <a:lstStyle/>
          <a:p>
            <a:r>
              <a:rPr lang="ru-RU" altLang="zh-CN" sz="2000" dirty="0">
                <a:latin typeface="Times New Roman" panose="02020603050405020304" pitchFamily="18" charset="0"/>
                <a:cs typeface="Times New Roman" panose="02020603050405020304" pitchFamily="18" charset="0"/>
              </a:rPr>
              <a:t>Сычуаньский университет науки и инженерии (SUSE) расположен в городах </a:t>
            </a:r>
            <a:r>
              <a:rPr lang="en-US" altLang="zh-CN" sz="2000" dirty="0">
                <a:latin typeface="Times New Roman" panose="02020603050405020304" pitchFamily="18" charset="0"/>
                <a:cs typeface="Times New Roman" panose="02020603050405020304" pitchFamily="18" charset="0"/>
              </a:rPr>
              <a:t>Zigong</a:t>
            </a:r>
            <a:r>
              <a:rPr lang="ru-RU" altLang="zh-CN" sz="2000" dirty="0">
                <a:latin typeface="Times New Roman" panose="02020603050405020304" pitchFamily="18" charset="0"/>
                <a:cs typeface="Times New Roman" panose="02020603050405020304" pitchFamily="18" charset="0"/>
              </a:rPr>
              <a:t> и</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Yibin</a:t>
            </a:r>
            <a:r>
              <a:rPr lang="ru-RU" altLang="zh-CN" sz="2000" dirty="0">
                <a:latin typeface="Times New Roman" panose="02020603050405020304" pitchFamily="18" charset="0"/>
                <a:cs typeface="Times New Roman" panose="02020603050405020304" pitchFamily="18" charset="0"/>
              </a:rPr>
              <a:t> в провинции Сычуань на юго-западе Китая, что обеспечивает доступность до крупных городов Китая авиалиниями, скоростными поездами, железными дорогами и автобусами.</a:t>
            </a:r>
            <a:endParaRPr lang="zh-CN" altLang="en-US" sz="20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srcRect/>
          <a:stretch>
            <a:fillRect/>
          </a:stretch>
        </p:blipFill>
        <p:spPr bwMode="auto">
          <a:xfrm>
            <a:off x="214282" y="571480"/>
            <a:ext cx="3095625" cy="695325"/>
          </a:xfrm>
          <a:prstGeom prst="rect">
            <a:avLst/>
          </a:prstGeom>
          <a:noFill/>
          <a:ln w="9525">
            <a:noFill/>
            <a:miter lim="800000"/>
            <a:headEnd/>
            <a:tailEnd/>
          </a:ln>
          <a:effectLst/>
        </p:spPr>
      </p:pic>
      <p:pic>
        <p:nvPicPr>
          <p:cNvPr id="15" name="Picture 2" descr="F:\综合科\logo.jpg"/>
          <p:cNvPicPr>
            <a:picLocks noChangeAspect="1" noChangeArrowheads="1"/>
          </p:cNvPicPr>
          <p:nvPr/>
        </p:nvPicPr>
        <p:blipFill>
          <a:blip r:embed="rId3"/>
          <a:srcRect/>
          <a:stretch>
            <a:fillRect/>
          </a:stretch>
        </p:blipFill>
        <p:spPr bwMode="auto">
          <a:xfrm>
            <a:off x="8025292" y="116222"/>
            <a:ext cx="1118707" cy="100010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p:nvPr>
            <p:custDataLst>
              <p:tags r:id="rId1"/>
            </p:custDataLst>
          </p:nvPr>
        </p:nvGraphicFramePr>
        <p:xfrm>
          <a:off x="971548" y="2132856"/>
          <a:ext cx="6880225" cy="3174365"/>
        </p:xfrm>
        <a:graphic>
          <a:graphicData uri="http://schemas.openxmlformats.org/drawingml/2006/table">
            <a:tbl>
              <a:tblPr firstRow="1" bandRow="1">
                <a:tableStyleId>{5940675A-B579-460E-94D1-54222C63F5DA}</a:tableStyleId>
              </a:tblPr>
              <a:tblGrid>
                <a:gridCol w="2160292"/>
                <a:gridCol w="1263628"/>
                <a:gridCol w="2108835"/>
                <a:gridCol w="1347470"/>
              </a:tblGrid>
              <a:tr h="248285">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Тип</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Стипендия</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Требования</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Процент</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65175">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Первое место</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10000 </a:t>
                      </a: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юаней за учебный год</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Комплексная оценка</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на основе</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предоставленных материалов</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10% </a:t>
                      </a:r>
                      <a:r>
                        <a:rPr lang="ru-RU" sz="1600" b="0" dirty="0">
                          <a:solidFill>
                            <a:srgbClr val="000000"/>
                          </a:solidFill>
                          <a:latin typeface="Times New Roman" panose="02020603050405020304" pitchFamily="18" charset="0"/>
                          <a:cs typeface="Times New Roman" panose="02020603050405020304" pitchFamily="18" charset="0"/>
                        </a:rPr>
                        <a:t>заявителей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4855">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Второе место</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6000 </a:t>
                      </a: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юаней за учебный год</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Комплексная оценка</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на основе</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предоставленных материалов</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20% </a:t>
                      </a:r>
                      <a:r>
                        <a:rPr lang="ru-RU" sz="1600" b="0" dirty="0">
                          <a:solidFill>
                            <a:srgbClr val="000000"/>
                          </a:solidFill>
                          <a:latin typeface="Times New Roman" panose="02020603050405020304" pitchFamily="18" charset="0"/>
                          <a:cs typeface="Times New Roman" panose="02020603050405020304" pitchFamily="18" charset="0"/>
                        </a:rPr>
                        <a:t>заявителей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45490">
                <a:tc>
                  <a:txBody>
                    <a:bodyPr/>
                    <a:lstStyle/>
                    <a:p>
                      <a:pPr indent="0" algn="ctr">
                        <a:buNone/>
                      </a:pP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Третье место</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4000 </a:t>
                      </a:r>
                      <a:r>
                        <a:rPr lang="ru-RU"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юаней за учебный год</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Комплексная оценка</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на основе</a:t>
                      </a:r>
                      <a:endParaRPr lang="ru-RU" sz="16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1600" b="0" dirty="0">
                          <a:solidFill>
                            <a:srgbClr val="000000"/>
                          </a:solidFill>
                          <a:latin typeface="Times New Roman" panose="02020603050405020304" pitchFamily="18" charset="0"/>
                          <a:cs typeface="Times New Roman" panose="02020603050405020304" pitchFamily="18" charset="0"/>
                        </a:rPr>
                        <a:t>предоставленных материалов</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1600" b="0" dirty="0">
                          <a:solidFill>
                            <a:srgbClr val="000000"/>
                          </a:solidFill>
                          <a:latin typeface="Times New Roman" panose="02020603050405020304" pitchFamily="18" charset="0"/>
                          <a:cs typeface="Times New Roman" panose="02020603050405020304" pitchFamily="18" charset="0"/>
                        </a:rPr>
                        <a:t>30% </a:t>
                      </a:r>
                      <a:r>
                        <a:rPr lang="ru-RU" sz="1600" b="0" dirty="0">
                          <a:solidFill>
                            <a:srgbClr val="000000"/>
                          </a:solidFill>
                          <a:latin typeface="Times New Roman" panose="02020603050405020304" pitchFamily="18" charset="0"/>
                          <a:cs typeface="Times New Roman" panose="02020603050405020304" pitchFamily="18" charset="0"/>
                        </a:rPr>
                        <a:t>заявителей</a:t>
                      </a:r>
                      <a:endParaRPr lang="en-US" altLang="en-US" sz="16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pic>
        <p:nvPicPr>
          <p:cNvPr id="10" name="Picture 2" descr="F:\综合科\logo.jpg"/>
          <p:cNvPicPr>
            <a:picLocks noChangeAspect="1" noChangeArrowheads="1"/>
          </p:cNvPicPr>
          <p:nvPr/>
        </p:nvPicPr>
        <p:blipFill>
          <a:blip r:embed="rId2"/>
          <a:srcRect/>
          <a:stretch>
            <a:fillRect/>
          </a:stretch>
        </p:blipFill>
        <p:spPr bwMode="auto">
          <a:xfrm>
            <a:off x="7956712" y="44467"/>
            <a:ext cx="1118707" cy="1000108"/>
          </a:xfrm>
          <a:prstGeom prst="rect">
            <a:avLst/>
          </a:prstGeom>
          <a:noFill/>
        </p:spPr>
      </p:pic>
      <p:sp>
        <p:nvSpPr>
          <p:cNvPr id="8" name="文本框 7"/>
          <p:cNvSpPr txBox="1"/>
          <p:nvPr>
            <p:custDataLst>
              <p:tags r:id="rId3"/>
            </p:custDataLst>
          </p:nvPr>
        </p:nvSpPr>
        <p:spPr>
          <a:xfrm>
            <a:off x="751837" y="1044575"/>
            <a:ext cx="7319645" cy="614045"/>
          </a:xfrm>
          <a:prstGeom prst="rect">
            <a:avLst/>
          </a:prstGeom>
          <a:noFill/>
          <a:ln w="9525">
            <a:noFill/>
          </a:ln>
        </p:spPr>
        <p:txBody>
          <a:bodyPr>
            <a:noAutofit/>
          </a:bodyPr>
          <a:lstStyle/>
          <a:p>
            <a:pPr indent="0" algn="ctr"/>
            <a:r>
              <a:rPr lang="en-US" sz="2000" b="1" dirty="0">
                <a:latin typeface="Times New Roman" panose="02020603050405020304" pitchFamily="18" charset="0"/>
                <a:ea typeface="宋体" panose="02010600030101010101" pitchFamily="2" charset="-122"/>
                <a:cs typeface="Times New Roman" panose="02020603050405020304" pitchFamily="18" charset="0"/>
              </a:rPr>
              <a:t> </a:t>
            </a:r>
            <a:r>
              <a:rPr lang="ru-RU" sz="2000" b="1" i="0" dirty="0">
                <a:effectLst/>
                <a:latin typeface="Times New Roman" panose="02020603050405020304" pitchFamily="18" charset="0"/>
                <a:cs typeface="Times New Roman" panose="02020603050405020304" pitchFamily="18" charset="0"/>
              </a:rPr>
              <a:t>Стипендия SUSE для выдающихся студентов международной экономики и торговли (англоязычная программа)</a:t>
            </a:r>
            <a:endParaRPr lang="en-US" sz="2000" b="1" dirty="0">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30655" y="548640"/>
            <a:ext cx="6037580" cy="398780"/>
          </a:xfrm>
          <a:prstGeom prst="rect">
            <a:avLst/>
          </a:prstGeom>
          <a:noFill/>
          <a:ln w="9525">
            <a:noFill/>
          </a:ln>
        </p:spPr>
        <p:txBody>
          <a:bodyPr wrap="square">
            <a:spAutoFit/>
          </a:bodyPr>
          <a:lstStyle/>
          <a:p>
            <a:pPr indent="152400" algn="ctr"/>
            <a:r>
              <a:rPr lang="en-US" sz="2000" b="1">
                <a:latin typeface="宋体" panose="02010600030101010101" pitchFamily="2" charset="-122"/>
                <a:ea typeface="宋体" panose="02010600030101010101" pitchFamily="2" charset="-122"/>
                <a:cs typeface="宋体" panose="02010600030101010101" pitchFamily="2" charset="-122"/>
              </a:rPr>
              <a:t>2023</a:t>
            </a:r>
            <a:r>
              <a:rPr lang="zh-CN" sz="2000" b="1">
                <a:latin typeface="宋体" panose="02010600030101010101" pitchFamily="2" charset="-122"/>
                <a:ea typeface="宋体" panose="02010600030101010101" pitchFamily="2" charset="-122"/>
                <a:cs typeface="宋体" panose="02010600030101010101" pitchFamily="2" charset="-122"/>
              </a:rPr>
              <a:t>年四川轻化工大学留学生硕士研究生奖学金</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4" name="表格 3"/>
          <p:cNvGraphicFramePr/>
          <p:nvPr>
            <p:custDataLst>
              <p:tags r:id="rId1"/>
            </p:custDataLst>
          </p:nvPr>
        </p:nvGraphicFramePr>
        <p:xfrm>
          <a:off x="1259205" y="1340485"/>
          <a:ext cx="6573520" cy="1836420"/>
        </p:xfrm>
        <a:graphic>
          <a:graphicData uri="http://schemas.openxmlformats.org/drawingml/2006/table">
            <a:tbl>
              <a:tblPr firstRow="1" bandRow="1">
                <a:tableStyleId>{5940675A-B579-460E-94D1-54222C63F5DA}</a:tableStyleId>
              </a:tblPr>
              <a:tblGrid>
                <a:gridCol w="2148205"/>
                <a:gridCol w="2066925"/>
                <a:gridCol w="2358390"/>
              </a:tblGrid>
              <a:tr h="565785">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类型</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奖学金</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要求</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270635">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五粮液"一带一路"奖学金</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每学年22000元/人民币</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根据学生提交的材料综合评估</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6" name="文本框 5"/>
          <p:cNvSpPr txBox="1"/>
          <p:nvPr/>
        </p:nvSpPr>
        <p:spPr>
          <a:xfrm>
            <a:off x="1115695" y="3429000"/>
            <a:ext cx="6637020" cy="645160"/>
          </a:xfrm>
          <a:prstGeom prst="rect">
            <a:avLst/>
          </a:prstGeom>
          <a:noFill/>
          <a:ln w="9525">
            <a:noFill/>
          </a:ln>
        </p:spPr>
        <p:txBody>
          <a:bodyPr wrap="square">
            <a:spAutoFit/>
          </a:bodyPr>
          <a:lstStyle/>
          <a:p>
            <a:pPr indent="0"/>
            <a:endParaRPr lang="en-US" b="1">
              <a:solidFill>
                <a:srgbClr val="000000"/>
              </a:solidFill>
              <a:latin typeface="Times New Roman" panose="02020603050405020304" pitchFamily="18" charset="0"/>
              <a:ea typeface="宋体" panose="02010600030101010101" pitchFamily="2" charset="-122"/>
            </a:endParaRPr>
          </a:p>
          <a:p>
            <a:pPr indent="0"/>
            <a:r>
              <a:rPr lang="en-US" b="1">
                <a:solidFill>
                  <a:srgbClr val="000000"/>
                </a:solidFill>
                <a:latin typeface="Times New Roman" panose="02020603050405020304" pitchFamily="18" charset="0"/>
                <a:ea typeface="宋体" panose="02010600030101010101" pitchFamily="2" charset="-122"/>
              </a:rPr>
              <a:t> 2023 SUSE SCHOLARSHIP FOR GRADUATE STUDENTS</a:t>
            </a:r>
            <a:endParaRPr lang="en-US" altLang="en-US" b="1">
              <a:solidFill>
                <a:srgbClr val="000000"/>
              </a:solidFill>
              <a:latin typeface="Times New Roman" panose="02020603050405020304" pitchFamily="18" charset="0"/>
              <a:ea typeface="宋体" panose="02010600030101010101" pitchFamily="2" charset="-122"/>
            </a:endParaRPr>
          </a:p>
        </p:txBody>
      </p:sp>
      <p:graphicFrame>
        <p:nvGraphicFramePr>
          <p:cNvPr id="7" name="表格 6"/>
          <p:cNvGraphicFramePr/>
          <p:nvPr>
            <p:custDataLst>
              <p:tags r:id="rId2"/>
            </p:custDataLst>
          </p:nvPr>
        </p:nvGraphicFramePr>
        <p:xfrm>
          <a:off x="1259840" y="4220845"/>
          <a:ext cx="6801485" cy="1861185"/>
        </p:xfrm>
        <a:graphic>
          <a:graphicData uri="http://schemas.openxmlformats.org/drawingml/2006/table">
            <a:tbl>
              <a:tblPr firstRow="1" bandRow="1">
                <a:tableStyleId>{5940675A-B579-460E-94D1-54222C63F5DA}</a:tableStyleId>
              </a:tblPr>
              <a:tblGrid>
                <a:gridCol w="2221865"/>
                <a:gridCol w="2287270"/>
                <a:gridCol w="2292350"/>
              </a:tblGrid>
              <a:tr h="641985">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Type</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Scholarship</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Requirements</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057910">
                <a:tc>
                  <a:txBody>
                    <a:bodyPr/>
                    <a:lstStyle/>
                    <a:p>
                      <a:pPr indent="0" algn="ctr">
                        <a:buNone/>
                      </a:pPr>
                      <a:r>
                        <a:rPr lang="en-US" sz="2000" b="0">
                          <a:solidFill>
                            <a:srgbClr val="000000"/>
                          </a:solidFill>
                          <a:latin typeface="Times New Roman" panose="02020603050405020304" pitchFamily="18" charset="0"/>
                          <a:cs typeface="Times New Roman" panose="02020603050405020304" pitchFamily="18" charset="0"/>
                        </a:rPr>
                        <a:t>Wuliangye “Belt &amp; Road” Scholarship</a:t>
                      </a:r>
                      <a:endParaRPr lang="en-US" altLang="en-US" sz="2000" b="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dirty="0">
                          <a:solidFill>
                            <a:srgbClr val="000000"/>
                          </a:solidFill>
                          <a:latin typeface="Times New Roman" panose="02020603050405020304" pitchFamily="18" charset="0"/>
                          <a:cs typeface="Times New Roman" panose="02020603050405020304" pitchFamily="18" charset="0"/>
                        </a:rPr>
                        <a:t>22000 RMB/</a:t>
                      </a:r>
                      <a:r>
                        <a:rPr lang="en-US" sz="2000" b="0" dirty="0" err="1">
                          <a:solidFill>
                            <a:srgbClr val="000000"/>
                          </a:solidFill>
                          <a:latin typeface="Times New Roman" panose="02020603050405020304" pitchFamily="18" charset="0"/>
                          <a:cs typeface="Times New Roman" panose="02020603050405020304" pitchFamily="18" charset="0"/>
                        </a:rPr>
                        <a:t>academicyear</a:t>
                      </a:r>
                      <a:endParaRPr lang="en-US" altLang="en-US" sz="2000" b="0" dirty="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dirty="0">
                          <a:solidFill>
                            <a:srgbClr val="000000"/>
                          </a:solidFill>
                          <a:latin typeface="Times New Roman" panose="02020603050405020304" pitchFamily="18" charset="0"/>
                          <a:cs typeface="Times New Roman" panose="02020603050405020304" pitchFamily="18" charset="0"/>
                        </a:rPr>
                        <a:t>comprehensive evaluation based on the submitted materials</a:t>
                      </a:r>
                      <a:endParaRPr lang="en-US" altLang="en-US" sz="2000" b="0" dirty="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pic>
        <p:nvPicPr>
          <p:cNvPr id="8" name="Picture 2" descr="F:\综合科\logo.jpg"/>
          <p:cNvPicPr>
            <a:picLocks noChangeAspect="1" noChangeArrowheads="1"/>
          </p:cNvPicPr>
          <p:nvPr/>
        </p:nvPicPr>
        <p:blipFill>
          <a:blip r:embed="rId3"/>
          <a:srcRect/>
          <a:stretch>
            <a:fillRect/>
          </a:stretch>
        </p:blipFill>
        <p:spPr bwMode="auto">
          <a:xfrm>
            <a:off x="7956712" y="116222"/>
            <a:ext cx="1118707" cy="1000108"/>
          </a:xfrm>
          <a:prstGeom prst="rect">
            <a:avLst/>
          </a:prstGeom>
          <a:noFill/>
        </p:spPr>
      </p:pic>
    </p:spTree>
    <p:custDataLst>
      <p:tags r:id="rId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53490" y="980728"/>
            <a:ext cx="6637020" cy="461665"/>
          </a:xfrm>
          <a:prstGeom prst="rect">
            <a:avLst/>
          </a:prstGeom>
          <a:noFill/>
          <a:ln w="9525">
            <a:noFill/>
          </a:ln>
        </p:spPr>
        <p:txBody>
          <a:bodyPr wrap="square">
            <a:spAutoFit/>
          </a:bodyPr>
          <a:lstStyle/>
          <a:p>
            <a:pPr indent="0" algn="ctr"/>
            <a:r>
              <a:rPr lang="ru-RU" sz="2400" b="1" i="0" dirty="0">
                <a:effectLst/>
                <a:latin typeface="Times New Roman" panose="02020603050405020304" pitchFamily="18" charset="0"/>
                <a:cs typeface="Times New Roman" panose="02020603050405020304" pitchFamily="18" charset="0"/>
              </a:rPr>
              <a:t>Стипендия SUSE для аспирантов 2023 года</a:t>
            </a:r>
            <a:endParaRPr lang="en-US" sz="2400" b="1"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7" name="表格 6"/>
          <p:cNvGraphicFramePr/>
          <p:nvPr>
            <p:custDataLst>
              <p:tags r:id="rId1"/>
            </p:custDataLst>
          </p:nvPr>
        </p:nvGraphicFramePr>
        <p:xfrm>
          <a:off x="1253490" y="2498407"/>
          <a:ext cx="6801485" cy="1861185"/>
        </p:xfrm>
        <a:graphic>
          <a:graphicData uri="http://schemas.openxmlformats.org/drawingml/2006/table">
            <a:tbl>
              <a:tblPr firstRow="1" bandRow="1">
                <a:tableStyleId>{5940675A-B579-460E-94D1-54222C63F5DA}</a:tableStyleId>
              </a:tblPr>
              <a:tblGrid>
                <a:gridCol w="2221865"/>
                <a:gridCol w="2287270"/>
                <a:gridCol w="2292350"/>
              </a:tblGrid>
              <a:tr h="641985">
                <a:tc>
                  <a:txBody>
                    <a:bodyPr/>
                    <a:lstStyle/>
                    <a:p>
                      <a:pPr indent="0" algn="ctr">
                        <a:buNone/>
                      </a:pPr>
                      <a:r>
                        <a:rPr lang="ru-RU"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Тип</a:t>
                      </a:r>
                      <a:endParaRPr lang="en-US"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Стипендия</a:t>
                      </a:r>
                      <a:endParaRPr lang="en-US"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Требования</a:t>
                      </a:r>
                      <a:endParaRPr lang="en-US"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057910">
                <a:tc>
                  <a:txBody>
                    <a:bodyPr/>
                    <a:lstStyle/>
                    <a:p>
                      <a:pPr indent="0" algn="ctr">
                        <a:buNone/>
                      </a:pPr>
                      <a:r>
                        <a:rPr lang="en-US" sz="2000" b="0" dirty="0" err="1">
                          <a:solidFill>
                            <a:srgbClr val="000000"/>
                          </a:solidFill>
                          <a:latin typeface="Times New Roman" panose="02020603050405020304" pitchFamily="18" charset="0"/>
                          <a:cs typeface="Times New Roman" panose="02020603050405020304" pitchFamily="18" charset="0"/>
                        </a:rPr>
                        <a:t>Wuliangye</a:t>
                      </a:r>
                      <a:r>
                        <a:rPr lang="en-US" sz="2000" b="0" dirty="0">
                          <a:solidFill>
                            <a:srgbClr val="000000"/>
                          </a:solidFill>
                          <a:latin typeface="Times New Roman" panose="02020603050405020304" pitchFamily="18" charset="0"/>
                          <a:cs typeface="Times New Roman" panose="02020603050405020304" pitchFamily="18" charset="0"/>
                        </a:rPr>
                        <a:t> “Belt &amp; Road” Scholarship</a:t>
                      </a:r>
                      <a:endParaRPr lang="en-US" altLang="en-US" sz="2000" b="0" dirty="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000" b="0" dirty="0">
                          <a:solidFill>
                            <a:srgbClr val="000000"/>
                          </a:solidFill>
                          <a:latin typeface="Times New Roman" panose="02020603050405020304" pitchFamily="18" charset="0"/>
                          <a:cs typeface="Times New Roman" panose="02020603050405020304" pitchFamily="18" charset="0"/>
                        </a:rPr>
                        <a:t>22000 </a:t>
                      </a:r>
                      <a:r>
                        <a:rPr lang="ru-RU"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юаней за учебный год</a:t>
                      </a:r>
                      <a:endParaRPr lang="en-US" altLang="en-US" sz="2000" b="0" dirty="0">
                        <a:solidFill>
                          <a:srgbClr val="000000"/>
                        </a:solidFill>
                        <a:latin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2000" b="0" dirty="0">
                          <a:solidFill>
                            <a:srgbClr val="000000"/>
                          </a:solidFill>
                          <a:latin typeface="Times New Roman" panose="02020603050405020304" pitchFamily="18" charset="0"/>
                          <a:cs typeface="Times New Roman" panose="02020603050405020304" pitchFamily="18" charset="0"/>
                        </a:rPr>
                        <a:t>Комплексная оценка</a:t>
                      </a:r>
                      <a:endParaRPr lang="ru-RU" sz="2000" b="0" dirty="0">
                        <a:solidFill>
                          <a:srgbClr val="000000"/>
                        </a:solidFill>
                        <a:latin typeface="Times New Roman" panose="02020603050405020304" pitchFamily="18" charset="0"/>
                        <a:cs typeface="Times New Roman" panose="02020603050405020304" pitchFamily="18" charset="0"/>
                      </a:endParaRPr>
                    </a:p>
                    <a:p>
                      <a:pPr indent="0" algn="ctr">
                        <a:buNone/>
                      </a:pPr>
                      <a:r>
                        <a:rPr lang="ru-RU" sz="2000" b="0" dirty="0">
                          <a:solidFill>
                            <a:srgbClr val="000000"/>
                          </a:solidFill>
                          <a:latin typeface="Times New Roman" panose="02020603050405020304" pitchFamily="18" charset="0"/>
                          <a:cs typeface="Times New Roman" panose="02020603050405020304" pitchFamily="18" charset="0"/>
                        </a:rPr>
                        <a:t> на основе предоставленных материалов</a:t>
                      </a:r>
                      <a:endParaRPr lang="en-US" altLang="en-US" sz="2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pic>
        <p:nvPicPr>
          <p:cNvPr id="8" name="Picture 2" descr="F:\综合科\logo.jpg"/>
          <p:cNvPicPr>
            <a:picLocks noChangeAspect="1" noChangeArrowheads="1"/>
          </p:cNvPicPr>
          <p:nvPr/>
        </p:nvPicPr>
        <p:blipFill>
          <a:blip r:embed="rId2"/>
          <a:srcRect/>
          <a:stretch>
            <a:fillRect/>
          </a:stretch>
        </p:blipFill>
        <p:spPr bwMode="auto">
          <a:xfrm>
            <a:off x="7956712" y="116222"/>
            <a:ext cx="1118707" cy="1000108"/>
          </a:xfrm>
          <a:prstGeom prst="rect">
            <a:avLst/>
          </a:prstGeom>
          <a:noFill/>
        </p:spPr>
      </p:pic>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1"/>
          <a:srcRect/>
          <a:stretch>
            <a:fillRect/>
          </a:stretch>
        </p:blipFill>
        <p:spPr bwMode="auto">
          <a:xfrm>
            <a:off x="1142976" y="0"/>
            <a:ext cx="6915150" cy="1000125"/>
          </a:xfrm>
          <a:prstGeom prst="rect">
            <a:avLst/>
          </a:prstGeom>
          <a:noFill/>
          <a:ln w="9525">
            <a:noFill/>
            <a:miter lim="800000"/>
            <a:headEnd/>
            <a:tailEnd/>
          </a:ln>
          <a:effectLst/>
        </p:spPr>
      </p:pic>
      <p:pic>
        <p:nvPicPr>
          <p:cNvPr id="29699" name="Picture 3"/>
          <p:cNvPicPr>
            <a:picLocks noChangeAspect="1" noChangeArrowheads="1"/>
          </p:cNvPicPr>
          <p:nvPr/>
        </p:nvPicPr>
        <p:blipFill>
          <a:blip r:embed="rId2"/>
          <a:srcRect/>
          <a:stretch>
            <a:fillRect/>
          </a:stretch>
        </p:blipFill>
        <p:spPr bwMode="auto">
          <a:xfrm>
            <a:off x="1000100" y="1000108"/>
            <a:ext cx="6934200" cy="447675"/>
          </a:xfrm>
          <a:prstGeom prst="rect">
            <a:avLst/>
          </a:prstGeom>
          <a:noFill/>
          <a:ln w="9525">
            <a:noFill/>
            <a:miter lim="800000"/>
            <a:headEnd/>
            <a:tailEnd/>
          </a:ln>
          <a:effectLst/>
        </p:spPr>
      </p:pic>
      <p:pic>
        <p:nvPicPr>
          <p:cNvPr id="29700" name="Picture 4"/>
          <p:cNvPicPr>
            <a:picLocks noChangeAspect="1" noChangeArrowheads="1"/>
          </p:cNvPicPr>
          <p:nvPr/>
        </p:nvPicPr>
        <p:blipFill>
          <a:blip r:embed="rId3"/>
          <a:srcRect/>
          <a:stretch>
            <a:fillRect/>
          </a:stretch>
        </p:blipFill>
        <p:spPr bwMode="auto">
          <a:xfrm>
            <a:off x="928661" y="1500174"/>
            <a:ext cx="7196955" cy="5357826"/>
          </a:xfrm>
          <a:prstGeom prst="rect">
            <a:avLst/>
          </a:prstGeom>
          <a:noFill/>
          <a:ln w="9525">
            <a:noFill/>
            <a:miter lim="800000"/>
            <a:headEnd/>
            <a:tailEnd/>
          </a:ln>
          <a:effectLst/>
        </p:spPr>
      </p:pic>
      <p:pic>
        <p:nvPicPr>
          <p:cNvPr id="5" name="Picture 2" descr="F:\综合科\logo.jpg"/>
          <p:cNvPicPr>
            <a:picLocks noChangeAspect="1" noChangeArrowheads="1"/>
          </p:cNvPicPr>
          <p:nvPr/>
        </p:nvPicPr>
        <p:blipFill>
          <a:blip r:embed="rId4"/>
          <a:srcRect/>
          <a:stretch>
            <a:fillRect/>
          </a:stretch>
        </p:blipFill>
        <p:spPr bwMode="auto">
          <a:xfrm>
            <a:off x="7956077" y="116222"/>
            <a:ext cx="1118707" cy="100010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1"/>
          <a:srcRect/>
          <a:stretch>
            <a:fillRect/>
          </a:stretch>
        </p:blipFill>
        <p:spPr bwMode="auto">
          <a:xfrm>
            <a:off x="1142976" y="0"/>
            <a:ext cx="6915150" cy="1000125"/>
          </a:xfrm>
          <a:prstGeom prst="rect">
            <a:avLst/>
          </a:prstGeom>
          <a:noFill/>
          <a:ln w="9525">
            <a:noFill/>
            <a:miter lim="800000"/>
            <a:headEnd/>
            <a:tailEnd/>
          </a:ln>
          <a:effectLst/>
        </p:spPr>
      </p:pic>
      <p:pic>
        <p:nvPicPr>
          <p:cNvPr id="29699" name="Picture 3"/>
          <p:cNvPicPr>
            <a:picLocks noChangeAspect="1" noChangeArrowheads="1"/>
          </p:cNvPicPr>
          <p:nvPr/>
        </p:nvPicPr>
        <p:blipFill>
          <a:blip r:embed="rId2"/>
          <a:srcRect/>
          <a:stretch>
            <a:fillRect/>
          </a:stretch>
        </p:blipFill>
        <p:spPr bwMode="auto">
          <a:xfrm>
            <a:off x="1000100" y="1000108"/>
            <a:ext cx="6934200" cy="447675"/>
          </a:xfrm>
          <a:prstGeom prst="rect">
            <a:avLst/>
          </a:prstGeom>
          <a:noFill/>
          <a:ln w="9525">
            <a:noFill/>
            <a:miter lim="800000"/>
            <a:headEnd/>
            <a:tailEnd/>
          </a:ln>
          <a:effectLst/>
        </p:spPr>
      </p:pic>
      <p:pic>
        <p:nvPicPr>
          <p:cNvPr id="5" name="Picture 2" descr="F:\综合科\logo.jpg"/>
          <p:cNvPicPr>
            <a:picLocks noChangeAspect="1" noChangeArrowheads="1"/>
          </p:cNvPicPr>
          <p:nvPr/>
        </p:nvPicPr>
        <p:blipFill>
          <a:blip r:embed="rId3"/>
          <a:srcRect/>
          <a:stretch>
            <a:fillRect/>
          </a:stretch>
        </p:blipFill>
        <p:spPr bwMode="auto">
          <a:xfrm>
            <a:off x="7956077" y="116222"/>
            <a:ext cx="1118707" cy="1000108"/>
          </a:xfrm>
          <a:prstGeom prst="rect">
            <a:avLst/>
          </a:prstGeom>
          <a:noFill/>
        </p:spPr>
      </p:pic>
      <p:sp>
        <p:nvSpPr>
          <p:cNvPr id="2" name="Прямоугольник 1"/>
          <p:cNvSpPr/>
          <p:nvPr/>
        </p:nvSpPr>
        <p:spPr>
          <a:xfrm>
            <a:off x="1008134" y="968210"/>
            <a:ext cx="6934200" cy="447675"/>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400" b="1" dirty="0">
                <a:latin typeface="Times New Roman" panose="02020603050405020304" pitchFamily="18" charset="0"/>
                <a:cs typeface="Times New Roman" panose="02020603050405020304" pitchFamily="18" charset="0"/>
              </a:rPr>
              <a:t>Необходимо знать перед подачей заявки</a:t>
            </a:r>
            <a:endParaRPr lang="ru-RU" sz="2400" b="1" dirty="0">
              <a:latin typeface="Times New Roman" panose="02020603050405020304" pitchFamily="18" charset="0"/>
              <a:cs typeface="Times New Roman" panose="02020603050405020304" pitchFamily="18" charset="0"/>
            </a:endParaRPr>
          </a:p>
        </p:txBody>
      </p:sp>
      <p:sp>
        <p:nvSpPr>
          <p:cNvPr id="6" name="内容占位符 3"/>
          <p:cNvSpPr txBox="1"/>
          <p:nvPr/>
        </p:nvSpPr>
        <p:spPr>
          <a:xfrm>
            <a:off x="1008134" y="1628800"/>
            <a:ext cx="7164266" cy="511297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600" b="0" i="0" dirty="0">
                <a:effectLst/>
                <a:latin typeface="Times New Roman" panose="02020603050405020304" pitchFamily="18" charset="0"/>
                <a:cs typeface="Times New Roman" panose="02020603050405020304" pitchFamily="18" charset="0"/>
              </a:rPr>
              <a:t>Основные моменты программы:</a:t>
            </a:r>
            <a:endParaRPr lang="ru-RU" sz="1600" b="0" i="0" dirty="0">
              <a:effectLst/>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Качественное обучение по основным курсам, специализированным предметам и профессиональному развитию заложит прочный фундамент для будущего карьерного роста. Хорошо структурированный учебный план поможет вам формировать глобальное видение. Свободное владение китайским языком и понимание китайской культуры повышают конкурентоспособность на мировом рынке.</a:t>
            </a:r>
            <a:endParaRPr lang="ru-RU" sz="1600" dirty="0">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b="0" i="0" dirty="0">
                <a:effectLst/>
                <a:latin typeface="Times New Roman" panose="02020603050405020304" pitchFamily="18" charset="0"/>
                <a:cs typeface="Times New Roman" panose="02020603050405020304" pitchFamily="18" charset="0"/>
              </a:rPr>
              <a:t>Общее количество учебных лет:</a:t>
            </a:r>
            <a:endParaRPr lang="ru-RU" sz="1600" b="0" i="0" dirty="0">
              <a:effectLst/>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Программа бакалавриата (4 года)</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Программа магистратуры (3 года)</a:t>
            </a:r>
            <a:endParaRPr lang="ru-RU" sz="1600" dirty="0">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Учебный семестр:</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Весенний семестр: март-июль</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Осенний семестр: сентябрь-январь</a:t>
            </a:r>
            <a:endParaRPr lang="ru-RU" sz="1600" dirty="0">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Язык преподавания:</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Китайский</a:t>
            </a:r>
            <a:endParaRPr lang="ru-RU" sz="1600" dirty="0">
              <a:latin typeface="Times New Roman" panose="02020603050405020304" pitchFamily="18" charset="0"/>
              <a:cs typeface="Times New Roman" panose="02020603050405020304" pitchFamily="18" charset="0"/>
            </a:endParaRP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
          <a:srcRect/>
          <a:stretch>
            <a:fillRect/>
          </a:stretch>
        </p:blipFill>
        <p:spPr bwMode="auto">
          <a:xfrm>
            <a:off x="-36830" y="-27940"/>
            <a:ext cx="3714115" cy="378460"/>
          </a:xfrm>
          <a:prstGeom prst="rect">
            <a:avLst/>
          </a:prstGeom>
          <a:noFill/>
          <a:ln w="9525">
            <a:noFill/>
            <a:miter lim="800000"/>
            <a:headEnd/>
            <a:tailEnd/>
          </a:ln>
          <a:effectLst/>
        </p:spPr>
      </p:pic>
      <p:pic>
        <p:nvPicPr>
          <p:cNvPr id="4" name="Picture 2" descr="F:\综合科\logo.jpg"/>
          <p:cNvPicPr>
            <a:picLocks noChangeAspect="1" noChangeArrowheads="1"/>
          </p:cNvPicPr>
          <p:nvPr/>
        </p:nvPicPr>
        <p:blipFill>
          <a:blip r:embed="rId2"/>
          <a:srcRect/>
          <a:stretch>
            <a:fillRect/>
          </a:stretch>
        </p:blipFill>
        <p:spPr bwMode="auto">
          <a:xfrm>
            <a:off x="8025292" y="-618"/>
            <a:ext cx="1118707" cy="1000108"/>
          </a:xfrm>
          <a:prstGeom prst="rect">
            <a:avLst/>
          </a:prstGeom>
          <a:noFill/>
        </p:spPr>
      </p:pic>
      <p:sp>
        <p:nvSpPr>
          <p:cNvPr id="100" name="文本框 99"/>
          <p:cNvSpPr txBox="1"/>
          <p:nvPr/>
        </p:nvSpPr>
        <p:spPr>
          <a:xfrm>
            <a:off x="193040" y="836295"/>
            <a:ext cx="8712835" cy="5846445"/>
          </a:xfrm>
          <a:prstGeom prst="rect">
            <a:avLst/>
          </a:prstGeom>
          <a:noFill/>
          <a:ln w="9525">
            <a:noFill/>
          </a:ln>
        </p:spPr>
        <p:txBody>
          <a:bodyPr wrap="square">
            <a:spAutoFit/>
          </a:bodyPr>
          <a:lstStyle/>
          <a:p>
            <a:pPr indent="0">
              <a:lnSpc>
                <a:spcPct val="110000"/>
              </a:lnSpc>
            </a:pPr>
            <a:r>
              <a:rPr lang="en-US" sz="2000" b="1" dirty="0">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年龄</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语言生项目</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申请者需为</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50</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周岁以下</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本科项目</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申请者需为</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18-25</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周岁之间</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硕士研究生项目</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申请者需为</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3</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5</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周岁以下</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a:t>
            </a:r>
            <a:endParaRPr 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sz="2000" b="1" dirty="0">
                <a:latin typeface="Times New Roman" panose="02020603050405020304" pitchFamily="18" charset="0"/>
                <a:ea typeface="微软雅黑" panose="020B0503020204020204" pitchFamily="34" charset="-122"/>
                <a:cs typeface="Times New Roman" panose="02020603050405020304" pitchFamily="18" charset="0"/>
              </a:rPr>
              <a:t>2. </a:t>
            </a:r>
            <a:r>
              <a:rPr lang="zh-CN" sz="2000" b="1" dirty="0">
                <a:latin typeface="Times New Roman" panose="02020603050405020304" pitchFamily="18" charset="0"/>
                <a:ea typeface="微软雅黑" panose="020B0503020204020204" pitchFamily="34" charset="-122"/>
                <a:cs typeface="Times New Roman" panose="02020603050405020304" pitchFamily="18" charset="0"/>
              </a:rPr>
              <a:t>身心健康</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1" dirty="0">
                <a:latin typeface="Times New Roman" panose="02020603050405020304" pitchFamily="18" charset="0"/>
                <a:ea typeface="微软雅黑" panose="020B0503020204020204" pitchFamily="34" charset="-122"/>
                <a:cs typeface="Times New Roman" panose="02020603050405020304" pitchFamily="18" charset="0"/>
              </a:rPr>
              <a:t>无犯罪记录</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a:t>
            </a:r>
            <a:endParaRPr 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sz="2000" b="0" dirty="0">
                <a:latin typeface="Times New Roman" panose="02020603050405020304" pitchFamily="18" charset="0"/>
                <a:ea typeface="微软雅黑" panose="020B0503020204020204" pitchFamily="34" charset="-122"/>
                <a:cs typeface="Times New Roman" panose="02020603050405020304" pitchFamily="18" charset="0"/>
              </a:rPr>
              <a:t>3. </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在华期间</a:t>
            </a:r>
            <a:r>
              <a:rPr lang="zh-CN" sz="2000" b="1" dirty="0">
                <a:latin typeface="Times New Roman" panose="02020603050405020304" pitchFamily="18" charset="0"/>
                <a:ea typeface="微软雅黑" panose="020B0503020204020204" pitchFamily="34" charset="-122"/>
                <a:cs typeface="Times New Roman" panose="02020603050405020304" pitchFamily="18" charset="0"/>
              </a:rPr>
              <a:t>遵守中国法律法规</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和四川轻化工大学</a:t>
            </a:r>
            <a:r>
              <a:rPr lang="zh-CN" sz="2000" b="1" dirty="0">
                <a:latin typeface="Times New Roman" panose="02020603050405020304" pitchFamily="18" charset="0"/>
                <a:ea typeface="微软雅黑" panose="020B0503020204020204" pitchFamily="34" charset="-122"/>
                <a:cs typeface="Times New Roman" panose="02020603050405020304" pitchFamily="18" charset="0"/>
              </a:rPr>
              <a:t>校纪校规</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a:t>
            </a:r>
            <a:endParaRPr lang="en-US"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sz="2000" b="0" dirty="0">
                <a:latin typeface="Times New Roman" panose="02020603050405020304" pitchFamily="18" charset="0"/>
                <a:ea typeface="微软雅黑" panose="020B0503020204020204" pitchFamily="34" charset="-122"/>
                <a:cs typeface="Times New Roman" panose="02020603050405020304" pitchFamily="18" charset="0"/>
              </a:rPr>
              <a:t>4. </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语言及本科项目申请者需为高中</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中专应届毕业生或往届毕业生</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1" dirty="0">
                <a:latin typeface="Times New Roman" panose="02020603050405020304" pitchFamily="18" charset="0"/>
                <a:ea typeface="微软雅黑" panose="020B0503020204020204" pitchFamily="34" charset="-122"/>
                <a:cs typeface="Times New Roman" panose="02020603050405020304" pitchFamily="18" charset="0"/>
              </a:rPr>
              <a:t>在校平均成绩</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不</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zh-CN" sz="2000" b="0" dirty="0">
                <a:latin typeface="Times New Roman" panose="02020603050405020304" pitchFamily="18" charset="0"/>
                <a:ea typeface="微软雅黑" panose="020B0503020204020204" pitchFamily="34" charset="-122"/>
                <a:cs typeface="Times New Roman" panose="02020603050405020304" pitchFamily="18" charset="0"/>
              </a:rPr>
              <a:t>低于</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3.0</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分</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含</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3.0</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分，总分</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4</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分</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。硕士研究生项目申请者需为本科应届毕业生或往届毕业生</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在校平均成绩不低于</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3.0</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分</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含</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3.0</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分，总分</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4</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分</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。注</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请按照</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4.0</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标准计算平均成绩</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90-100=A</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4.0); 80-89=B</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3.0</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70-79=C</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2.0</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60-69=D</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1.0</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 59</a:t>
            </a:r>
            <a:r>
              <a:rPr lang="zh-CN" sz="2000" b="0" dirty="0">
                <a:latin typeface="Times New Roman" panose="02020603050405020304" pitchFamily="18" charset="0"/>
                <a:ea typeface="微软雅黑" panose="020B0503020204020204" pitchFamily="34" charset="-122"/>
                <a:cs typeface="Times New Roman" panose="02020603050405020304" pitchFamily="18" charset="0"/>
              </a:rPr>
              <a:t>及以下</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000" b="0" dirty="0">
                <a:latin typeface="Times New Roman" panose="02020603050405020304" pitchFamily="18" charset="0"/>
                <a:ea typeface="微软雅黑" panose="020B0503020204020204" pitchFamily="34" charset="-122"/>
                <a:cs typeface="Times New Roman" panose="02020603050405020304" pitchFamily="18" charset="0"/>
              </a:rPr>
              <a:t>0.0</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汉语水平</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申请本科及其硕士的留学生需提供有效期在两年内的</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HSK4</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级及其以上等级证书</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endParaRPr lang="zh-CN" sz="2000" b="0" dirty="0">
              <a:latin typeface="Times New Roman" panose="02020603050405020304" pitchFamily="18" charset="0"/>
              <a:ea typeface="微软雅黑" panose="020B0503020204020204" pitchFamily="34" charset="-122"/>
              <a:cs typeface="Times New Roman" panose="02020603050405020304" pitchFamily="18" charset="0"/>
            </a:endParaRPr>
          </a:p>
          <a:p>
            <a:pPr indent="0">
              <a:lnSpc>
                <a:spcPct val="110000"/>
              </a:lnSpc>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英语水平</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000" b="0" dirty="0">
                <a:latin typeface="Times New Roman" panose="02020603050405020304" pitchFamily="18" charset="0"/>
                <a:ea typeface="微软雅黑" panose="020B0503020204020204" pitchFamily="34" charset="-122"/>
                <a:cs typeface="Times New Roman" panose="02020603050405020304" pitchFamily="18" charset="0"/>
              </a:rPr>
              <a:t>申请国际经与贸易英文授课项目</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雅思</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IELTS</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5.5分及其以上;托福</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TOEFL</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80分及其以上;欧洲语言共同参考框架</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CEFR</a:t>
            </a:r>
            <a:r>
              <a:rPr lang="en-US" sz="20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评级英语水平B2及其以上;</a:t>
            </a:r>
            <a:r>
              <a:rPr lang="en-US" altLang="zh-CN" sz="2000" b="0" dirty="0" err="1">
                <a:latin typeface="Times New Roman" panose="02020603050405020304" pitchFamily="18" charset="0"/>
                <a:ea typeface="微软雅黑" panose="020B0503020204020204" pitchFamily="34" charset="-122"/>
                <a:cs typeface="Times New Roman" panose="02020603050405020304" pitchFamily="18" charset="0"/>
              </a:rPr>
              <a:t>英语为其国家的官方语言;上一阶段学历学习以英语为授课语言;其他能够证明其英语水平的相关证书</a:t>
            </a:r>
            <a:r>
              <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b="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
          <a:srcRect/>
          <a:stretch>
            <a:fillRect/>
          </a:stretch>
        </p:blipFill>
        <p:spPr bwMode="auto">
          <a:xfrm>
            <a:off x="-36512" y="-3720"/>
            <a:ext cx="3750627" cy="382180"/>
          </a:xfrm>
          <a:prstGeom prst="rect">
            <a:avLst/>
          </a:prstGeom>
          <a:noFill/>
          <a:ln w="9525">
            <a:noFill/>
            <a:miter lim="800000"/>
            <a:headEnd/>
            <a:tailEnd/>
          </a:ln>
          <a:effectLst/>
        </p:spPr>
      </p:pic>
      <p:pic>
        <p:nvPicPr>
          <p:cNvPr id="4" name="Picture 2" descr="F:\综合科\logo.jpg"/>
          <p:cNvPicPr>
            <a:picLocks noChangeAspect="1" noChangeArrowheads="1"/>
          </p:cNvPicPr>
          <p:nvPr/>
        </p:nvPicPr>
        <p:blipFill>
          <a:blip r:embed="rId2"/>
          <a:srcRect/>
          <a:stretch>
            <a:fillRect/>
          </a:stretch>
        </p:blipFill>
        <p:spPr bwMode="auto">
          <a:xfrm>
            <a:off x="8025292" y="-618"/>
            <a:ext cx="1118707" cy="1000108"/>
          </a:xfrm>
          <a:prstGeom prst="rect">
            <a:avLst/>
          </a:prstGeom>
          <a:noFill/>
        </p:spPr>
      </p:pic>
      <p:sp>
        <p:nvSpPr>
          <p:cNvPr id="2" name="文本框 1"/>
          <p:cNvSpPr txBox="1"/>
          <p:nvPr/>
        </p:nvSpPr>
        <p:spPr>
          <a:xfrm>
            <a:off x="36195" y="908685"/>
            <a:ext cx="9031605" cy="5354320"/>
          </a:xfrm>
          <a:prstGeom prst="rect">
            <a:avLst/>
          </a:prstGeom>
          <a:noFill/>
          <a:ln w="9525">
            <a:noFill/>
          </a:ln>
        </p:spPr>
        <p:txBody>
          <a:bodyPr wrap="square">
            <a:spAutoFit/>
          </a:bodyPr>
          <a:lstStyle/>
          <a:p>
            <a:pPr indent="0"/>
            <a:r>
              <a:rPr lang="en-US" b="1" dirty="0">
                <a:latin typeface="Times New Roman" panose="02020603050405020304" pitchFamily="18" charset="0"/>
                <a:ea typeface="宋体" panose="02010600030101010101" pitchFamily="2" charset="-122"/>
                <a:cs typeface="Times New Roman" panose="02020603050405020304" pitchFamily="18" charset="0"/>
              </a:rPr>
              <a:t>Applicants should meet the following requirements:</a:t>
            </a:r>
            <a:endParaRPr lang="en-US" b="1"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b="0" dirty="0">
                <a:latin typeface="Times New Roman" panose="02020603050405020304" pitchFamily="18" charset="0"/>
                <a:ea typeface="宋体" panose="02010600030101010101" pitchFamily="2" charset="-122"/>
                <a:cs typeface="Times New Roman" panose="02020603050405020304" pitchFamily="18" charset="0"/>
              </a:rPr>
              <a:t>1. </a:t>
            </a:r>
            <a:r>
              <a:rPr lang="en-US" b="0" dirty="0">
                <a:latin typeface="Times New Roman" panose="02020603050405020304" pitchFamily="18" charset="0"/>
                <a:ea typeface="宋体" panose="02010600030101010101" pitchFamily="2" charset="-122"/>
                <a:cs typeface="Times New Roman" panose="02020603050405020304" pitchFamily="18" charset="0"/>
              </a:rPr>
              <a:t>For language program, applicants should be under the age of 50; For bachelor degree programs, applicants should be between the age of 18 and 25; For master degree programs, applicants should be under the age of 35. </a:t>
            </a:r>
            <a:endParaRPr lang="en-US"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b="0" dirty="0">
                <a:latin typeface="Times New Roman" panose="02020603050405020304" pitchFamily="18" charset="0"/>
                <a:ea typeface="宋体" panose="02010600030101010101" pitchFamily="2" charset="-122"/>
                <a:cs typeface="Times New Roman" panose="02020603050405020304" pitchFamily="18" charset="0"/>
              </a:rPr>
              <a:t>2. </a:t>
            </a:r>
            <a:r>
              <a:rPr lang="en-US" b="0" dirty="0">
                <a:latin typeface="Times New Roman" panose="02020603050405020304" pitchFamily="18" charset="0"/>
                <a:ea typeface="宋体" panose="02010600030101010101" pitchFamily="2" charset="-122"/>
                <a:cs typeface="Times New Roman" panose="02020603050405020304" pitchFamily="18" charset="0"/>
              </a:rPr>
              <a:t>In good physical and mental health condition without any crime record.</a:t>
            </a:r>
            <a:endParaRPr lang="en-US"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b="0" dirty="0">
                <a:latin typeface="Times New Roman" panose="02020603050405020304" pitchFamily="18" charset="0"/>
                <a:ea typeface="宋体" panose="02010600030101010101" pitchFamily="2" charset="-122"/>
                <a:cs typeface="Times New Roman" panose="02020603050405020304" pitchFamily="18" charset="0"/>
              </a:rPr>
              <a:t>3. </a:t>
            </a:r>
            <a:r>
              <a:rPr lang="en-US" b="0" dirty="0">
                <a:latin typeface="Times New Roman" panose="02020603050405020304" pitchFamily="18" charset="0"/>
                <a:ea typeface="宋体" panose="02010600030101010101" pitchFamily="2" charset="-122"/>
                <a:cs typeface="Times New Roman" panose="02020603050405020304" pitchFamily="18" charset="0"/>
              </a:rPr>
              <a:t>Abiding by the laws and regulations of the People's Republic of China, and following the rules and regulations of SUSE during their stay in China.</a:t>
            </a:r>
            <a:endParaRPr lang="en-US"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b="0" dirty="0">
                <a:latin typeface="Times New Roman" panose="02020603050405020304" pitchFamily="18" charset="0"/>
                <a:ea typeface="宋体" panose="02010600030101010101" pitchFamily="2" charset="-122"/>
                <a:cs typeface="Times New Roman" panose="02020603050405020304" pitchFamily="18" charset="0"/>
              </a:rPr>
              <a:t>4. Language and undergraduate program applicants must have high school </a:t>
            </a:r>
            <a:r>
              <a:rPr lang="en-US" b="0" dirty="0" err="1">
                <a:latin typeface="Times New Roman" panose="02020603050405020304" pitchFamily="18" charset="0"/>
                <a:ea typeface="宋体" panose="02010600030101010101" pitchFamily="2" charset="-122"/>
                <a:cs typeface="Times New Roman" panose="02020603050405020304" pitchFamily="18" charset="0"/>
              </a:rPr>
              <a:t>diplomaor</a:t>
            </a:r>
            <a:r>
              <a:rPr lang="en-US" b="0" dirty="0">
                <a:latin typeface="Times New Roman" panose="02020603050405020304" pitchFamily="18" charset="0"/>
                <a:ea typeface="宋体" panose="02010600030101010101" pitchFamily="2" charset="-122"/>
                <a:cs typeface="Times New Roman" panose="02020603050405020304" pitchFamily="18" charset="0"/>
              </a:rPr>
              <a:t> </a:t>
            </a:r>
            <a:r>
              <a:rPr lang="en-US" b="0" dirty="0" err="1">
                <a:latin typeface="Times New Roman" panose="02020603050405020304" pitchFamily="18" charset="0"/>
                <a:ea typeface="宋体" panose="02010600030101010101" pitchFamily="2" charset="-122"/>
                <a:cs typeface="Times New Roman" panose="02020603050405020304" pitchFamily="18" charset="0"/>
              </a:rPr>
              <a:t>equivalenttechnical</a:t>
            </a:r>
            <a:r>
              <a:rPr lang="en-US" b="0" dirty="0">
                <a:latin typeface="Times New Roman" panose="02020603050405020304" pitchFamily="18" charset="0"/>
                <a:ea typeface="宋体" panose="02010600030101010101" pitchFamily="2" charset="-122"/>
                <a:cs typeface="Times New Roman" panose="02020603050405020304" pitchFamily="18" charset="0"/>
              </a:rPr>
              <a:t> certificates with GPA no less than 3.0 (on a 4.0 scale); Master program applicants must have a </a:t>
            </a:r>
            <a:r>
              <a:rPr lang="en-US" b="0" dirty="0" err="1">
                <a:latin typeface="Times New Roman" panose="02020603050405020304" pitchFamily="18" charset="0"/>
                <a:ea typeface="宋体" panose="02010600030101010101" pitchFamily="2" charset="-122"/>
                <a:cs typeface="Times New Roman" panose="02020603050405020304" pitchFamily="18" charset="0"/>
              </a:rPr>
              <a:t>B.S.or</a:t>
            </a:r>
            <a:r>
              <a:rPr lang="en-US" b="0" dirty="0">
                <a:latin typeface="Times New Roman" panose="02020603050405020304" pitchFamily="18" charset="0"/>
                <a:ea typeface="宋体" panose="02010600030101010101" pitchFamily="2" charset="-122"/>
                <a:cs typeface="Times New Roman" panose="02020603050405020304" pitchFamily="18" charset="0"/>
              </a:rPr>
              <a:t> </a:t>
            </a:r>
            <a:r>
              <a:rPr lang="en-US" b="0" dirty="0" err="1">
                <a:latin typeface="Times New Roman" panose="02020603050405020304" pitchFamily="18" charset="0"/>
                <a:ea typeface="宋体" panose="02010600030101010101" pitchFamily="2" charset="-122"/>
                <a:cs typeface="Times New Roman" panose="02020603050405020304" pitchFamily="18" charset="0"/>
              </a:rPr>
              <a:t>B.Eng.Degree</a:t>
            </a:r>
            <a:r>
              <a:rPr lang="en-US" b="0" dirty="0">
                <a:latin typeface="Times New Roman" panose="02020603050405020304" pitchFamily="18" charset="0"/>
                <a:ea typeface="宋体" panose="02010600030101010101" pitchFamily="2" charset="-122"/>
                <a:cs typeface="Times New Roman" panose="02020603050405020304" pitchFamily="18" charset="0"/>
              </a:rPr>
              <a:t> with minimum GPA of 3.0 (on a 4.0 scale).</a:t>
            </a:r>
            <a:endParaRPr lang="en-US"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b="0" dirty="0">
                <a:latin typeface="Times New Roman" panose="02020603050405020304" pitchFamily="18" charset="0"/>
                <a:ea typeface="宋体" panose="02010600030101010101" pitchFamily="2" charset="-122"/>
                <a:cs typeface="Times New Roman" panose="02020603050405020304" pitchFamily="18" charset="0"/>
              </a:rPr>
              <a:t>Notice: Please calculate your GPA using the 4.0 scale; for example: 90-100=A(4.0); 80-89=B(3.0); 70-79=C(2.0); 60-69=D(1.0); 59and below=F(0.0).</a:t>
            </a:r>
            <a:endParaRPr lang="en-US"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altLang="en-US" b="0" dirty="0">
                <a:latin typeface="Times New Roman" panose="02020603050405020304" pitchFamily="18" charset="0"/>
                <a:ea typeface="宋体" panose="02010600030101010101" pitchFamily="2" charset="-122"/>
                <a:cs typeface="Times New Roman" panose="02020603050405020304" pitchFamily="18" charset="0"/>
              </a:rPr>
              <a:t>5.Chinese Proficiency: Applicants for undergraduate and master's programs are required to provide a valid HSK Level 4 certificate or above, with a validity period within two years.</a:t>
            </a:r>
            <a:endParaRPr lang="en-US" altLang="en-US" b="0" dirty="0">
              <a:latin typeface="Times New Roman" panose="02020603050405020304" pitchFamily="18" charset="0"/>
              <a:ea typeface="宋体" panose="02010600030101010101" pitchFamily="2" charset="-122"/>
              <a:cs typeface="Times New Roman" panose="02020603050405020304" pitchFamily="18" charset="0"/>
            </a:endParaRPr>
          </a:p>
          <a:p>
            <a:pPr indent="0"/>
            <a:r>
              <a:rPr lang="en-US" altLang="en-US" b="0" dirty="0">
                <a:latin typeface="Times New Roman" panose="02020603050405020304" pitchFamily="18" charset="0"/>
                <a:ea typeface="宋体" panose="02010600030101010101" pitchFamily="2" charset="-122"/>
                <a:cs typeface="Times New Roman" panose="02020603050405020304" pitchFamily="18" charset="0"/>
              </a:rPr>
              <a:t>6.English Proficiency (International Economics and Trade English program): IELTS score of 5.5 or above; TOEFL score of 80 or above; English proficiency level of B2 or above according to the Common European Framework of Reference for Languages (CEFR); proficiency in the official language of their country; completion of previous academic studies in English; or submission of other relevant certificates demonstrating English proficiency.</a:t>
            </a:r>
            <a:endParaRPr lang="en-US" altLang="en-US" b="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综合科\logo.jpg"/>
          <p:cNvPicPr>
            <a:picLocks noChangeAspect="1" noChangeArrowheads="1"/>
          </p:cNvPicPr>
          <p:nvPr/>
        </p:nvPicPr>
        <p:blipFill>
          <a:blip r:embed="rId1"/>
          <a:srcRect/>
          <a:stretch>
            <a:fillRect/>
          </a:stretch>
        </p:blipFill>
        <p:spPr bwMode="auto">
          <a:xfrm>
            <a:off x="8025292" y="-618"/>
            <a:ext cx="1118707" cy="1000108"/>
          </a:xfrm>
          <a:prstGeom prst="rect">
            <a:avLst/>
          </a:prstGeom>
          <a:noFill/>
        </p:spPr>
      </p:pic>
      <p:sp>
        <p:nvSpPr>
          <p:cNvPr id="2" name="文本框 1"/>
          <p:cNvSpPr txBox="1"/>
          <p:nvPr/>
        </p:nvSpPr>
        <p:spPr>
          <a:xfrm>
            <a:off x="179512" y="999490"/>
            <a:ext cx="8784976" cy="5509200"/>
          </a:xfrm>
          <a:prstGeom prst="rect">
            <a:avLst/>
          </a:prstGeom>
          <a:noFill/>
          <a:ln w="9525">
            <a:noFill/>
          </a:ln>
        </p:spPr>
        <p:txBody>
          <a:bodyPr wrap="square">
            <a:spAutoFit/>
          </a:bodyPr>
          <a:lstStyle/>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Заявители должны соответствовать следующим требованиям:</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buAutoNum type="arabicPeriod"/>
            </a:pPr>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Для программ языковой подготовки - возраст заявителей не должен превышать 50 лет; для программ бакалавриата - возраст заявителей должен быть от 18 до 25 лет; для программ магистратуры - возраст заявителей не должен превышать 35 лет.</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2. Находиться в хорошем физическом и психическом состоянии без судимостей.</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3. Соблюдение законов и правил Китайской Народной Республики и положений SUSE во время пребывания в Китае.</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4. Для заявителей на программы языковой подготовки и бакалавриата необходимо иметь аттестат о среднем образовании или эквивалентный технический сертификат с оценкой не менее 3,0 (по шкале от 4,0); для заявителей на программы магистратуры необходимо иметь степень бакалавра с минимальной оценкой 3,0 (по шкале от 4,0).</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Примечание: Пожалуйста, рассчитайте свою оценку с использованием шкалы от 4,0; например: 90-100=A(4,0); 80-89=B(3,0); 70-79=C(2,0); 60-69=D(1,0); 59 и ниже=F(0,0).</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5. Знание китайского языка: Заявители на программы бакалавриата и магистратуры должны предоставить действительный сертификат HSK уровня 4 или выше, срок действия которого не превышает двух лет.</a:t>
            </a:r>
            <a:endParaRPr lang="ru-RU" altLang="en-US" sz="1600" b="0" dirty="0">
              <a:latin typeface="Times New Roman" panose="02020603050405020304" pitchFamily="18" charset="0"/>
              <a:ea typeface="宋体" panose="02010600030101010101" pitchFamily="2" charset="-122"/>
              <a:cs typeface="Times New Roman" panose="02020603050405020304" pitchFamily="18" charset="0"/>
            </a:endParaRPr>
          </a:p>
          <a:p>
            <a:pPr indent="0" algn="just"/>
            <a:r>
              <a:rPr lang="ru-RU" altLang="en-US" sz="1600" b="0" dirty="0">
                <a:latin typeface="Times New Roman" panose="02020603050405020304" pitchFamily="18" charset="0"/>
                <a:ea typeface="宋体" panose="02010600030101010101" pitchFamily="2" charset="-122"/>
                <a:cs typeface="Times New Roman" panose="02020603050405020304" pitchFamily="18" charset="0"/>
              </a:rPr>
              <a:t>6. Знание английского языка (программа международной экономики и торговли на английском языке): баллы IELTS не менее 5,5 или выше; баллы TOEFL не менее 80 или выше; уровень владения английским языком не ниже B2 согласно Общеевропейской шкале языкового образования (CEFR); владение официальным языком своей страны; завершение предыдущего образования на английском языке; или предоставление других соответствующих сертификатов, подтверждающих владение английским языком.</a:t>
            </a:r>
            <a:endParaRPr lang="en-US" altLang="en-US" sz="1600" b="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Прямоугольник 4"/>
          <p:cNvSpPr/>
          <p:nvPr/>
        </p:nvSpPr>
        <p:spPr>
          <a:xfrm>
            <a:off x="-361" y="4841"/>
            <a:ext cx="3491880" cy="378460"/>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000" b="1" dirty="0">
                <a:latin typeface="Times New Roman" panose="02020603050405020304" pitchFamily="18" charset="0"/>
                <a:cs typeface="Times New Roman" panose="02020603050405020304" pitchFamily="18" charset="0"/>
              </a:rPr>
              <a:t>Требования к поступлению</a:t>
            </a:r>
            <a:endParaRPr lang="ru-RU" sz="2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综合科\logo.jpg"/>
          <p:cNvPicPr>
            <a:picLocks noChangeAspect="1" noChangeArrowheads="1"/>
          </p:cNvPicPr>
          <p:nvPr/>
        </p:nvPicPr>
        <p:blipFill>
          <a:blip r:embed="rId1"/>
          <a:srcRect/>
          <a:stretch>
            <a:fillRect/>
          </a:stretch>
        </p:blipFill>
        <p:spPr bwMode="auto">
          <a:xfrm>
            <a:off x="8025292" y="44467"/>
            <a:ext cx="1118707" cy="1000108"/>
          </a:xfrm>
          <a:prstGeom prst="rect">
            <a:avLst/>
          </a:prstGeom>
          <a:noFill/>
        </p:spPr>
      </p:pic>
      <p:sp>
        <p:nvSpPr>
          <p:cNvPr id="2" name="文本框 1"/>
          <p:cNvSpPr txBox="1"/>
          <p:nvPr/>
        </p:nvSpPr>
        <p:spPr>
          <a:xfrm>
            <a:off x="19685" y="45085"/>
            <a:ext cx="9105265" cy="6753860"/>
          </a:xfrm>
          <a:prstGeom prst="rect">
            <a:avLst/>
          </a:prstGeom>
          <a:noFill/>
        </p:spPr>
        <p:txBody>
          <a:bodyPr wrap="square" rtlCol="0" anchor="t">
            <a:noAutofit/>
          </a:bodyPr>
          <a:lstStyle/>
          <a:p>
            <a:r>
              <a:rPr lang="zh-CN" altLang="en-US" sz="2000" b="1" dirty="0">
                <a:latin typeface="Times New Roman" panose="02020603050405020304" pitchFamily="18" charset="0"/>
                <a:ea typeface="宋体" panose="02010600030101010101" pitchFamily="2" charset="-122"/>
                <a:cs typeface="Times New Roman" panose="02020603050405020304" pitchFamily="18" charset="0"/>
              </a:rPr>
              <a:t>申请材料Application Materials</a:t>
            </a:r>
            <a:endParaRPr lang="zh-CN" altLang="en-US" sz="2000" b="1"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1.网站填写来华留学申请表(http://lxs.suse.edu.cn)</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2.护照复印件</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3.学生家属信息表</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4.外国人体格检查表</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5.无犯罪记录证明(英文版)</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6.最高层次学位证书复印件(原件+英文版公证)</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7.成绩单(毕业学生可先提供学生身份证明)  (原件+英文版公证)</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8.HSK证书复印件(本科项目和硕士项目申请者必须提供)</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9.两名教授或副教授的推荐信(仅适用于申请硕士学位者)</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10.</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英语水平证书（英文授课专业）</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1.Online Application Form (Find more details on http://lxs</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suse.edu.cn)</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2.Copy of Info Page of Passport</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3.Information Form of Foreign Students'Family Members</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4.Foreigner Physical Examination Form</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5.Non-criminal Record (in English)</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6.Photocopy of Diploma and Graduation Certificate at the Highest Level(original+translation into English and notarized)</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7.Academic Transcripts (students who have not yet graduated could offerstudent status proof first)(original+translation into English andnotarized)</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8.Photocopy of HSK Certificate(compulsory for bachelor degree programand master degree program applicants)</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9.Recommendation Letters from Two Professors or Associate Professors(only for master degree program applicants)</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10.English Proficiency Certificate (English-Taught Programs)</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综合科\logo.jpg"/>
          <p:cNvPicPr>
            <a:picLocks noChangeAspect="1" noChangeArrowheads="1"/>
          </p:cNvPicPr>
          <p:nvPr/>
        </p:nvPicPr>
        <p:blipFill>
          <a:blip r:embed="rId1"/>
          <a:srcRect/>
          <a:stretch>
            <a:fillRect/>
          </a:stretch>
        </p:blipFill>
        <p:spPr bwMode="auto">
          <a:xfrm>
            <a:off x="8025292" y="44467"/>
            <a:ext cx="1118707" cy="1000108"/>
          </a:xfrm>
          <a:prstGeom prst="rect">
            <a:avLst/>
          </a:prstGeom>
          <a:noFill/>
        </p:spPr>
      </p:pic>
      <p:sp>
        <p:nvSpPr>
          <p:cNvPr id="2" name="文本框 1"/>
          <p:cNvSpPr txBox="1"/>
          <p:nvPr/>
        </p:nvSpPr>
        <p:spPr>
          <a:xfrm>
            <a:off x="251520" y="1052966"/>
            <a:ext cx="8640960" cy="5040330"/>
          </a:xfrm>
          <a:prstGeom prst="rect">
            <a:avLst/>
          </a:prstGeom>
          <a:noFill/>
        </p:spPr>
        <p:txBody>
          <a:bodyPr wrap="square" rtlCol="0" anchor="t">
            <a:noAutofit/>
          </a:bodyPr>
          <a:lstStyle/>
          <a:p>
            <a:r>
              <a:rPr lang="ru-RU" altLang="zh-CN" dirty="0">
                <a:latin typeface="Times New Roman" panose="02020603050405020304" pitchFamily="18" charset="0"/>
                <a:cs typeface="Times New Roman" panose="02020603050405020304" pitchFamily="18" charset="0"/>
              </a:rPr>
              <a:t>Документы для подачи заявки:</a:t>
            </a:r>
            <a:endParaRPr lang="ru-RU" altLang="zh-CN" dirty="0">
              <a:latin typeface="Times New Roman" panose="02020603050405020304" pitchFamily="18" charset="0"/>
              <a:cs typeface="Times New Roman" panose="02020603050405020304" pitchFamily="18" charset="0"/>
            </a:endParaRPr>
          </a:p>
          <a:p>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1. Онлайн-форма заявки (подробности на http://lxs.suse.edu.cn)</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2. Копия информационной страницы паспорта</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3. Анкета сведений о членах семьи </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4. Медицинская справка </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5. Справка о несудимости (на английском языке)</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6. Копия диплома и аттестата о среднем образовании (оригинал + перевод на английский и заверенный нотариально)</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7. Академическая справка (для студентов, ещё не окончивших обучение, можно предоставить подтверждение статуса студента)(оригинал + перевод на английский и заверенный нотариально)</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8. Копия сертификата HSK (обязательно для поступления на программы бакалавриата и магистратуры)</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9. Рекомендательные письма от двух профессоров или доцентов (только для поступающих на программу магистратуры)</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10. Сертификат владения английским языком (программы, преподаваемые на английском)</a:t>
            </a:r>
            <a:endParaRPr lang="ru-RU"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综合科\logo.jpg"/>
          <p:cNvPicPr>
            <a:picLocks noChangeAspect="1" noChangeArrowheads="1"/>
          </p:cNvPicPr>
          <p:nvPr/>
        </p:nvPicPr>
        <p:blipFill>
          <a:blip r:embed="rId1"/>
          <a:srcRect/>
          <a:stretch>
            <a:fillRect/>
          </a:stretch>
        </p:blipFill>
        <p:spPr bwMode="auto">
          <a:xfrm>
            <a:off x="8025293" y="0"/>
            <a:ext cx="1118707" cy="1000108"/>
          </a:xfrm>
          <a:prstGeom prst="rect">
            <a:avLst/>
          </a:prstGeom>
          <a:noFill/>
        </p:spPr>
      </p:pic>
      <p:grpSp>
        <p:nvGrpSpPr>
          <p:cNvPr id="12" name="组合 11"/>
          <p:cNvGrpSpPr/>
          <p:nvPr/>
        </p:nvGrpSpPr>
        <p:grpSpPr>
          <a:xfrm>
            <a:off x="285720" y="571480"/>
            <a:ext cx="3571900" cy="571504"/>
            <a:chOff x="285720" y="571480"/>
            <a:chExt cx="3571900" cy="571504"/>
          </a:xfrm>
        </p:grpSpPr>
        <p:sp>
          <p:nvSpPr>
            <p:cNvPr id="9" name="矩形 8"/>
            <p:cNvSpPr/>
            <p:nvPr/>
          </p:nvSpPr>
          <p:spPr>
            <a:xfrm>
              <a:off x="285720" y="571480"/>
              <a:ext cx="3571900" cy="571504"/>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285720" y="571480"/>
              <a:ext cx="3571900" cy="523220"/>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四川特色</a:t>
              </a:r>
              <a:r>
                <a:rPr lang="en-US" altLang="zh-CN" sz="2800" b="1" dirty="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Characteristics</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3075" name="Picture 3"/>
          <p:cNvPicPr>
            <a:picLocks noChangeAspect="1" noChangeArrowheads="1"/>
          </p:cNvPicPr>
          <p:nvPr/>
        </p:nvPicPr>
        <p:blipFill>
          <a:blip r:embed="rId2"/>
          <a:srcRect/>
          <a:stretch>
            <a:fillRect/>
          </a:stretch>
        </p:blipFill>
        <p:spPr bwMode="auto">
          <a:xfrm>
            <a:off x="500034" y="1428736"/>
            <a:ext cx="8234169" cy="4929222"/>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1"/>
          <a:srcRect/>
          <a:stretch>
            <a:fillRect/>
          </a:stretch>
        </p:blipFill>
        <p:spPr bwMode="auto">
          <a:xfrm>
            <a:off x="214282" y="500042"/>
            <a:ext cx="3781425" cy="55245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2"/>
          <a:srcRect/>
          <a:stretch>
            <a:fillRect/>
          </a:stretch>
        </p:blipFill>
        <p:spPr bwMode="auto">
          <a:xfrm>
            <a:off x="214917" y="1236330"/>
            <a:ext cx="5926568" cy="692244"/>
          </a:xfrm>
          <a:prstGeom prst="rect">
            <a:avLst/>
          </a:prstGeom>
          <a:noFill/>
          <a:ln w="9525">
            <a:noFill/>
            <a:miter lim="800000"/>
            <a:headEnd/>
            <a:tailEnd/>
          </a:ln>
          <a:effectLst/>
        </p:spPr>
      </p:pic>
      <p:pic>
        <p:nvPicPr>
          <p:cNvPr id="32772" name="Picture 4"/>
          <p:cNvPicPr>
            <a:picLocks noChangeAspect="1" noChangeArrowheads="1"/>
          </p:cNvPicPr>
          <p:nvPr/>
        </p:nvPicPr>
        <p:blipFill>
          <a:blip r:embed="rId3"/>
          <a:srcRect/>
          <a:stretch>
            <a:fillRect/>
          </a:stretch>
        </p:blipFill>
        <p:spPr bwMode="auto">
          <a:xfrm>
            <a:off x="1115984" y="1929437"/>
            <a:ext cx="6715116" cy="4684593"/>
          </a:xfrm>
          <a:prstGeom prst="rect">
            <a:avLst/>
          </a:prstGeom>
          <a:noFill/>
          <a:ln w="9525">
            <a:noFill/>
            <a:miter lim="800000"/>
            <a:headEnd/>
            <a:tailEnd/>
          </a:ln>
          <a:effectLst/>
        </p:spPr>
      </p:pic>
      <p:pic>
        <p:nvPicPr>
          <p:cNvPr id="5" name="Picture 2" descr="F:\综合科\logo.jpg"/>
          <p:cNvPicPr>
            <a:picLocks noChangeAspect="1" noChangeArrowheads="1"/>
          </p:cNvPicPr>
          <p:nvPr/>
        </p:nvPicPr>
        <p:blipFill>
          <a:blip r:embed="rId4"/>
          <a:srcRect/>
          <a:stretch>
            <a:fillRect/>
          </a:stretch>
        </p:blipFill>
        <p:spPr bwMode="auto">
          <a:xfrm>
            <a:off x="7956077" y="17"/>
            <a:ext cx="1118707" cy="100010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917" y="500042"/>
            <a:ext cx="2772907" cy="552694"/>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400" b="1" dirty="0">
                <a:latin typeface="Times New Roman" panose="02020603050405020304" pitchFamily="18" charset="0"/>
                <a:cs typeface="Times New Roman" panose="02020603050405020304" pitchFamily="18" charset="0"/>
              </a:rPr>
              <a:t>Как подать заявку</a:t>
            </a:r>
            <a:endParaRPr lang="ru-RU" sz="2400" b="1" dirty="0">
              <a:latin typeface="Times New Roman" panose="02020603050405020304" pitchFamily="18" charset="0"/>
              <a:cs typeface="Times New Roman" panose="02020603050405020304" pitchFamily="18" charset="0"/>
            </a:endParaRPr>
          </a:p>
        </p:txBody>
      </p:sp>
      <p:pic>
        <p:nvPicPr>
          <p:cNvPr id="32772" name="Picture 4"/>
          <p:cNvPicPr>
            <a:picLocks noChangeAspect="1" noChangeArrowheads="1"/>
          </p:cNvPicPr>
          <p:nvPr/>
        </p:nvPicPr>
        <p:blipFill>
          <a:blip r:embed="rId1"/>
          <a:srcRect/>
          <a:stretch>
            <a:fillRect/>
          </a:stretch>
        </p:blipFill>
        <p:spPr bwMode="auto">
          <a:xfrm>
            <a:off x="1115984" y="1929437"/>
            <a:ext cx="6715116" cy="4684593"/>
          </a:xfrm>
          <a:prstGeom prst="rect">
            <a:avLst/>
          </a:prstGeom>
          <a:noFill/>
          <a:ln w="9525">
            <a:noFill/>
            <a:miter lim="800000"/>
            <a:headEnd/>
            <a:tailEnd/>
          </a:ln>
          <a:effectLst/>
        </p:spPr>
      </p:pic>
      <p:pic>
        <p:nvPicPr>
          <p:cNvPr id="5" name="Picture 2" descr="F:\综合科\logo.jpg"/>
          <p:cNvPicPr>
            <a:picLocks noChangeAspect="1" noChangeArrowheads="1"/>
          </p:cNvPicPr>
          <p:nvPr/>
        </p:nvPicPr>
        <p:blipFill>
          <a:blip r:embed="rId2"/>
          <a:srcRect/>
          <a:stretch>
            <a:fillRect/>
          </a:stretch>
        </p:blipFill>
        <p:spPr bwMode="auto">
          <a:xfrm>
            <a:off x="7956077" y="17"/>
            <a:ext cx="1118707" cy="1000108"/>
          </a:xfrm>
          <a:prstGeom prst="rect">
            <a:avLst/>
          </a:prstGeom>
          <a:noFill/>
        </p:spPr>
      </p:pic>
      <p:sp>
        <p:nvSpPr>
          <p:cNvPr id="6" name="文本框 1"/>
          <p:cNvSpPr txBox="1"/>
          <p:nvPr/>
        </p:nvSpPr>
        <p:spPr>
          <a:xfrm>
            <a:off x="107504" y="1196752"/>
            <a:ext cx="4680520" cy="385986"/>
          </a:xfrm>
          <a:prstGeom prst="rect">
            <a:avLst/>
          </a:prstGeom>
          <a:noFill/>
        </p:spPr>
        <p:txBody>
          <a:bodyPr wrap="square" rtlCol="0" anchor="t">
            <a:noAutofit/>
          </a:bodyPr>
          <a:lstStyle/>
          <a:p>
            <a:r>
              <a:rPr lang="ru-RU" altLang="zh-CN" dirty="0">
                <a:latin typeface="Times New Roman" panose="02020603050405020304" pitchFamily="18" charset="0"/>
                <a:cs typeface="Times New Roman" panose="02020603050405020304" pitchFamily="18" charset="0"/>
              </a:rPr>
              <a:t>Сайт для онлайн-заявки: http://lxs.suse.edu.cn</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srcRect/>
          <a:stretch>
            <a:fillRect/>
          </a:stretch>
        </p:blipFill>
        <p:spPr bwMode="auto">
          <a:xfrm>
            <a:off x="214282" y="500042"/>
            <a:ext cx="4400827" cy="642942"/>
          </a:xfrm>
          <a:prstGeom prst="rect">
            <a:avLst/>
          </a:prstGeom>
          <a:noFill/>
          <a:ln w="9525">
            <a:noFill/>
            <a:miter lim="800000"/>
            <a:headEnd/>
            <a:tailEnd/>
          </a:ln>
          <a:effectLst/>
        </p:spPr>
      </p:pic>
      <p:pic>
        <p:nvPicPr>
          <p:cNvPr id="33794" name="Picture 2"/>
          <p:cNvPicPr>
            <a:picLocks noChangeAspect="1" noChangeArrowheads="1"/>
          </p:cNvPicPr>
          <p:nvPr/>
        </p:nvPicPr>
        <p:blipFill>
          <a:blip r:embed="rId2"/>
          <a:srcRect/>
          <a:stretch>
            <a:fillRect/>
          </a:stretch>
        </p:blipFill>
        <p:spPr bwMode="auto">
          <a:xfrm>
            <a:off x="214282" y="1643050"/>
            <a:ext cx="8674768" cy="3929090"/>
          </a:xfrm>
          <a:prstGeom prst="rect">
            <a:avLst/>
          </a:prstGeom>
          <a:noFill/>
          <a:ln w="9525">
            <a:noFill/>
            <a:miter lim="800000"/>
            <a:headEnd/>
            <a:tailEnd/>
          </a:ln>
          <a:effectLst/>
        </p:spPr>
      </p:pic>
      <p:pic>
        <p:nvPicPr>
          <p:cNvPr id="4" name="Picture 2" descr="F:\综合科\logo.jpg"/>
          <p:cNvPicPr>
            <a:picLocks noChangeAspect="1" noChangeArrowheads="1"/>
          </p:cNvPicPr>
          <p:nvPr/>
        </p:nvPicPr>
        <p:blipFill>
          <a:blip r:embed="rId3"/>
          <a:srcRect/>
          <a:stretch>
            <a:fillRect/>
          </a:stretch>
        </p:blipFill>
        <p:spPr bwMode="auto">
          <a:xfrm>
            <a:off x="8025292" y="142892"/>
            <a:ext cx="1118707" cy="100010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srcRect/>
          <a:stretch>
            <a:fillRect/>
          </a:stretch>
        </p:blipFill>
        <p:spPr bwMode="auto">
          <a:xfrm>
            <a:off x="214282" y="500042"/>
            <a:ext cx="4400827" cy="642942"/>
          </a:xfrm>
          <a:prstGeom prst="rect">
            <a:avLst/>
          </a:prstGeom>
          <a:noFill/>
          <a:ln w="9525">
            <a:noFill/>
            <a:miter lim="800000"/>
            <a:headEnd/>
            <a:tailEnd/>
          </a:ln>
          <a:effectLst/>
        </p:spPr>
      </p:pic>
      <p:pic>
        <p:nvPicPr>
          <p:cNvPr id="34818" name="Picture 2"/>
          <p:cNvPicPr>
            <a:picLocks noChangeAspect="1" noChangeArrowheads="1"/>
          </p:cNvPicPr>
          <p:nvPr/>
        </p:nvPicPr>
        <p:blipFill>
          <a:blip r:embed="rId2"/>
          <a:srcRect/>
          <a:stretch>
            <a:fillRect/>
          </a:stretch>
        </p:blipFill>
        <p:spPr bwMode="auto">
          <a:xfrm>
            <a:off x="301245" y="1571612"/>
            <a:ext cx="8842755" cy="4286280"/>
          </a:xfrm>
          <a:prstGeom prst="rect">
            <a:avLst/>
          </a:prstGeom>
          <a:noFill/>
          <a:ln w="9525">
            <a:noFill/>
            <a:miter lim="800000"/>
            <a:headEnd/>
            <a:tailEnd/>
          </a:ln>
          <a:effectLst/>
        </p:spPr>
      </p:pic>
      <p:pic>
        <p:nvPicPr>
          <p:cNvPr id="4" name="Picture 2" descr="F:\综合科\logo.jpg"/>
          <p:cNvPicPr>
            <a:picLocks noChangeAspect="1" noChangeArrowheads="1"/>
          </p:cNvPicPr>
          <p:nvPr/>
        </p:nvPicPr>
        <p:blipFill>
          <a:blip r:embed="rId3"/>
          <a:srcRect/>
          <a:stretch>
            <a:fillRect/>
          </a:stretch>
        </p:blipFill>
        <p:spPr bwMode="auto">
          <a:xfrm>
            <a:off x="8025292" y="116222"/>
            <a:ext cx="1118707" cy="100010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1" y="500042"/>
            <a:ext cx="3456384" cy="642942"/>
          </a:xfrm>
          <a:prstGeom prst="rect">
            <a:avLst/>
          </a:prstGeom>
          <a:solidFill>
            <a:srgbClr val="007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2800" b="1" dirty="0">
                <a:latin typeface="Times New Roman" panose="02020603050405020304" pitchFamily="18" charset="0"/>
                <a:cs typeface="Times New Roman" panose="02020603050405020304" pitchFamily="18" charset="0"/>
              </a:rPr>
              <a:t>Как подать заявку</a:t>
            </a:r>
            <a:endParaRPr lang="ru-RU" sz="2800" b="1" dirty="0">
              <a:latin typeface="Times New Roman" panose="02020603050405020304" pitchFamily="18" charset="0"/>
              <a:cs typeface="Times New Roman" panose="02020603050405020304" pitchFamily="18" charset="0"/>
            </a:endParaRPr>
          </a:p>
        </p:txBody>
      </p:sp>
      <p:pic>
        <p:nvPicPr>
          <p:cNvPr id="4" name="Picture 2" descr="F:\综合科\logo.jpg"/>
          <p:cNvPicPr>
            <a:picLocks noChangeAspect="1" noChangeArrowheads="1"/>
          </p:cNvPicPr>
          <p:nvPr/>
        </p:nvPicPr>
        <p:blipFill>
          <a:blip r:embed="rId1"/>
          <a:srcRect/>
          <a:stretch>
            <a:fillRect/>
          </a:stretch>
        </p:blipFill>
        <p:spPr bwMode="auto">
          <a:xfrm>
            <a:off x="8025292" y="142892"/>
            <a:ext cx="1118707" cy="1000108"/>
          </a:xfrm>
          <a:prstGeom prst="rect">
            <a:avLst/>
          </a:prstGeom>
          <a:noFill/>
        </p:spPr>
      </p:pic>
      <p:sp>
        <p:nvSpPr>
          <p:cNvPr id="5" name="文本框 1"/>
          <p:cNvSpPr txBox="1"/>
          <p:nvPr/>
        </p:nvSpPr>
        <p:spPr>
          <a:xfrm>
            <a:off x="251521" y="1772816"/>
            <a:ext cx="8640959" cy="4320480"/>
          </a:xfrm>
          <a:prstGeom prst="rect">
            <a:avLst/>
          </a:prstGeom>
          <a:noFill/>
        </p:spPr>
        <p:txBody>
          <a:bodyPr wrap="square" rtlCol="0" anchor="t">
            <a:noAutofit/>
          </a:bodyPr>
          <a:lstStyle/>
          <a:p>
            <a:r>
              <a:rPr lang="ru-RU" altLang="zh-CN" sz="2000" b="1" dirty="0">
                <a:solidFill>
                  <a:srgbClr val="07724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Шаги:</a:t>
            </a:r>
            <a:endParaRPr lang="ru-RU" altLang="zh-CN" sz="2000" b="1" dirty="0">
              <a:solidFill>
                <a:srgbClr val="07724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ru-RU" altLang="zh-CN" sz="2000" b="1" dirty="0">
              <a:solidFill>
                <a:srgbClr val="07724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1. Зарегистрируйтесь и создайте своё уникальное имя пользователя и пароль на сайте.</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2. Внимательно прочтите и заполните все поля.</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3. Перед нажатием на "Подача заявки" ознакомьтесь со всей необходимой информацией и советами, затем отметьте галочкой "Я прочитал вышеприведённое содержание".</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4. Отредактируйте и загрузите все необходимые документы, затем нажмите "Отправить".</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5. Регулярно проверяйте "Статус заявки", после получения "Предварительного приглашения" скачайте "Письмо о согласии", подпишите, укажите дату и загрузите электронную копию в систему.</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6. Ожидайте официального Приглашения на обучение и форму JW 202.</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7. Подайте заявку на визу X1 в Генеральном консульстве Китая в вашей стране.</a:t>
            </a:r>
            <a:endParaRPr lang="ru-RU" altLang="zh-CN" dirty="0">
              <a:latin typeface="Times New Roman" panose="02020603050405020304" pitchFamily="18" charset="0"/>
              <a:cs typeface="Times New Roman" panose="02020603050405020304" pitchFamily="18" charset="0"/>
            </a:endParaRPr>
          </a:p>
          <a:p>
            <a:r>
              <a:rPr lang="ru-RU" altLang="zh-CN" dirty="0">
                <a:latin typeface="Times New Roman" panose="02020603050405020304" pitchFamily="18" charset="0"/>
                <a:cs typeface="Times New Roman" panose="02020603050405020304" pitchFamily="18" charset="0"/>
              </a:rPr>
              <a:t>8. Уведомите Международный офис и загрузите свой маршрут перед вашим отъездом.</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a:xfrm>
            <a:off x="395605" y="1700530"/>
            <a:ext cx="8512175" cy="975995"/>
          </a:xfrm>
        </p:spPr>
        <p:txBody>
          <a:bodyPr>
            <a:normAutofit fontScale="90000" lnSpcReduction="20000"/>
          </a:bodyPr>
          <a:lstStyle/>
          <a:p>
            <a:r>
              <a:rPr lang="en-US" altLang="zh-CN" b="1">
                <a:solidFill>
                  <a:schemeClr val="tx1"/>
                </a:solidFill>
                <a:latin typeface="Times New Roman" panose="02020603050405020304" pitchFamily="18" charset="0"/>
                <a:cs typeface="Times New Roman" panose="02020603050405020304" pitchFamily="18" charset="0"/>
              </a:rPr>
              <a:t>2024</a:t>
            </a:r>
            <a:r>
              <a:rPr lang="zh-CN" altLang="en-US" b="1">
                <a:solidFill>
                  <a:schemeClr val="tx1"/>
                </a:solidFill>
                <a:latin typeface="Times New Roman" panose="02020603050405020304" pitchFamily="18" charset="0"/>
                <a:cs typeface="Times New Roman" panose="02020603050405020304" pitchFamily="18" charset="0"/>
              </a:rPr>
              <a:t>年</a:t>
            </a:r>
            <a:r>
              <a:rPr lang="en-US" altLang="zh-CN" b="1">
                <a:solidFill>
                  <a:schemeClr val="tx1"/>
                </a:solidFill>
                <a:latin typeface="Times New Roman" panose="02020603050405020304" pitchFamily="18" charset="0"/>
                <a:cs typeface="Times New Roman" panose="02020603050405020304" pitchFamily="18" charset="0"/>
              </a:rPr>
              <a:t>5</a:t>
            </a:r>
            <a:r>
              <a:rPr lang="zh-CN" altLang="en-US" b="1">
                <a:solidFill>
                  <a:schemeClr val="tx1"/>
                </a:solidFill>
                <a:latin typeface="Times New Roman" panose="02020603050405020304" pitchFamily="18" charset="0"/>
                <a:cs typeface="Times New Roman" panose="02020603050405020304" pitchFamily="18" charset="0"/>
              </a:rPr>
              <a:t>月</a:t>
            </a:r>
            <a:r>
              <a:rPr lang="en-US" altLang="zh-CN" b="1">
                <a:solidFill>
                  <a:schemeClr val="tx1"/>
                </a:solidFill>
                <a:latin typeface="Times New Roman" panose="02020603050405020304" pitchFamily="18" charset="0"/>
                <a:cs typeface="Times New Roman" panose="02020603050405020304" pitchFamily="18" charset="0"/>
              </a:rPr>
              <a:t>31</a:t>
            </a:r>
            <a:r>
              <a:rPr lang="zh-CN" altLang="en-US" b="1">
                <a:solidFill>
                  <a:schemeClr val="tx1"/>
                </a:solidFill>
                <a:latin typeface="Times New Roman" panose="02020603050405020304" pitchFamily="18" charset="0"/>
                <a:cs typeface="Times New Roman" panose="02020603050405020304" pitchFamily="18" charset="0"/>
              </a:rPr>
              <a:t>日</a:t>
            </a:r>
            <a:endParaRPr lang="zh-CN" altLang="en-US" b="1">
              <a:solidFill>
                <a:schemeClr val="tx1"/>
              </a:solidFill>
              <a:latin typeface="Times New Roman" panose="02020603050405020304" pitchFamily="18" charset="0"/>
              <a:cs typeface="Times New Roman" panose="02020603050405020304" pitchFamily="18" charset="0"/>
            </a:endParaRPr>
          </a:p>
          <a:p>
            <a:r>
              <a:rPr lang="zh-CN" altLang="en-US" b="1">
                <a:solidFill>
                  <a:schemeClr val="tx1"/>
                </a:solidFill>
                <a:latin typeface="Times New Roman" panose="02020603050405020304" pitchFamily="18" charset="0"/>
                <a:cs typeface="Times New Roman" panose="02020603050405020304" pitchFamily="18" charset="0"/>
              </a:rPr>
              <a:t>May 31, 202</a:t>
            </a:r>
            <a:r>
              <a:rPr lang="en-US" altLang="zh-CN" b="1">
                <a:solidFill>
                  <a:schemeClr val="tx1"/>
                </a:solidFill>
                <a:latin typeface="Times New Roman" panose="02020603050405020304" pitchFamily="18" charset="0"/>
                <a:cs typeface="Times New Roman" panose="02020603050405020304" pitchFamily="18" charset="0"/>
              </a:rPr>
              <a:t>4</a:t>
            </a:r>
            <a:endParaRPr lang="en-US" altLang="zh-CN" b="1">
              <a:solidFill>
                <a:schemeClr val="tx1"/>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custDataLst>
              <p:tags r:id="rId2"/>
            </p:custDataLst>
          </p:nvPr>
        </p:nvPicPr>
        <p:blipFill>
          <a:blip r:embed="rId3"/>
          <a:stretch>
            <a:fillRect/>
          </a:stretch>
        </p:blipFill>
        <p:spPr>
          <a:xfrm>
            <a:off x="-1" y="813118"/>
            <a:ext cx="2399825" cy="757238"/>
          </a:xfrm>
          <a:prstGeom prst="rect">
            <a:avLst/>
          </a:prstGeom>
        </p:spPr>
      </p:pic>
      <p:pic>
        <p:nvPicPr>
          <p:cNvPr id="6" name="图片 5"/>
          <p:cNvPicPr>
            <a:picLocks noChangeAspect="1"/>
          </p:cNvPicPr>
          <p:nvPr/>
        </p:nvPicPr>
        <p:blipFill>
          <a:blip r:embed="rId4"/>
          <a:stretch>
            <a:fillRect/>
          </a:stretch>
        </p:blipFill>
        <p:spPr>
          <a:xfrm>
            <a:off x="195263" y="3237548"/>
            <a:ext cx="1835944" cy="671513"/>
          </a:xfrm>
          <a:prstGeom prst="rect">
            <a:avLst/>
          </a:prstGeom>
        </p:spPr>
      </p:pic>
      <p:pic>
        <p:nvPicPr>
          <p:cNvPr id="8" name="图片 7"/>
          <p:cNvPicPr>
            <a:picLocks noChangeAspect="1"/>
          </p:cNvPicPr>
          <p:nvPr/>
        </p:nvPicPr>
        <p:blipFill>
          <a:blip r:embed="rId5"/>
          <a:stretch>
            <a:fillRect/>
          </a:stretch>
        </p:blipFill>
        <p:spPr>
          <a:xfrm>
            <a:off x="2339340" y="3237865"/>
            <a:ext cx="4963795" cy="2787015"/>
          </a:xfrm>
          <a:prstGeom prst="rect">
            <a:avLst/>
          </a:prstGeom>
        </p:spPr>
      </p:pic>
      <p:pic>
        <p:nvPicPr>
          <p:cNvPr id="4" name="Picture 2" descr="F:\综合科\logo.jpg"/>
          <p:cNvPicPr>
            <a:picLocks noChangeAspect="1" noChangeArrowheads="1"/>
          </p:cNvPicPr>
          <p:nvPr/>
        </p:nvPicPr>
        <p:blipFill>
          <a:blip r:embed="rId6"/>
          <a:srcRect/>
          <a:stretch>
            <a:fillRect/>
          </a:stretch>
        </p:blipFill>
        <p:spPr bwMode="auto">
          <a:xfrm>
            <a:off x="8025292" y="116222"/>
            <a:ext cx="1118707" cy="1000108"/>
          </a:xfrm>
          <a:prstGeom prst="rect">
            <a:avLst/>
          </a:prstGeom>
          <a:noFill/>
        </p:spPr>
      </p:pic>
    </p:spTree>
    <p:custDataLst>
      <p:tags r:id="rId7"/>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51520" y="3237548"/>
            <a:ext cx="1728192" cy="671513"/>
          </a:xfrm>
          <a:prstGeom prst="rect">
            <a:avLst/>
          </a:prstGeom>
          <a:solidFill>
            <a:srgbClr val="077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Связаться </a:t>
            </a:r>
            <a:endParaRPr lang="ru-RU" b="1"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с нами:</a:t>
            </a:r>
            <a:endParaRPr lang="ru-RU" b="1"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7504" y="908720"/>
            <a:ext cx="2232248" cy="599505"/>
          </a:xfrm>
          <a:prstGeom prst="rect">
            <a:avLst/>
          </a:prstGeom>
          <a:solidFill>
            <a:srgbClr val="077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latin typeface="Times New Roman" panose="02020603050405020304" pitchFamily="18" charset="0"/>
                <a:cs typeface="Times New Roman" panose="02020603050405020304" pitchFamily="18" charset="0"/>
              </a:rPr>
              <a:t>Крайний срок</a:t>
            </a:r>
            <a:endParaRPr lang="ru-RU" b="1"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подачи заявки</a:t>
            </a:r>
            <a:endParaRPr lang="ru-RU" b="1" dirty="0">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custDataLst>
              <p:tags r:id="rId1"/>
            </p:custDataLst>
          </p:nvPr>
        </p:nvSpPr>
        <p:spPr>
          <a:xfrm>
            <a:off x="315912" y="1916832"/>
            <a:ext cx="8512175" cy="599506"/>
          </a:xfrm>
        </p:spPr>
        <p:txBody>
          <a:bodyPr>
            <a:normAutofit fontScale="97500"/>
          </a:bodyPr>
          <a:lstStyle/>
          <a:p>
            <a:r>
              <a:rPr lang="ru-RU" altLang="zh-CN" dirty="0">
                <a:solidFill>
                  <a:schemeClr val="tx1"/>
                </a:solidFill>
                <a:latin typeface="Times New Roman" panose="02020603050405020304" pitchFamily="18" charset="0"/>
                <a:cs typeface="Times New Roman" panose="02020603050405020304" pitchFamily="18" charset="0"/>
              </a:rPr>
              <a:t>31 мая 2024 года</a:t>
            </a:r>
            <a:endParaRPr lang="ru-RU" altLang="zh-CN" dirty="0">
              <a:solidFill>
                <a:schemeClr val="tx1"/>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stretch>
            <a:fillRect/>
          </a:stretch>
        </p:blipFill>
        <p:spPr>
          <a:xfrm>
            <a:off x="2339340" y="3237865"/>
            <a:ext cx="4963795" cy="2787015"/>
          </a:xfrm>
          <a:prstGeom prst="rect">
            <a:avLst/>
          </a:prstGeom>
        </p:spPr>
      </p:pic>
      <p:pic>
        <p:nvPicPr>
          <p:cNvPr id="4" name="Picture 2" descr="F:\综合科\logo.jpg"/>
          <p:cNvPicPr>
            <a:picLocks noChangeAspect="1" noChangeArrowheads="1"/>
          </p:cNvPicPr>
          <p:nvPr/>
        </p:nvPicPr>
        <p:blipFill>
          <a:blip r:embed="rId3"/>
          <a:srcRect/>
          <a:stretch>
            <a:fillRect/>
          </a:stretch>
        </p:blipFill>
        <p:spPr bwMode="auto">
          <a:xfrm>
            <a:off x="8025292" y="116222"/>
            <a:ext cx="1118707" cy="1000108"/>
          </a:xfrm>
          <a:prstGeom prst="rect">
            <a:avLst/>
          </a:prstGeom>
          <a:noFill/>
        </p:spPr>
      </p:pic>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14830" y="44450"/>
            <a:ext cx="5406390" cy="683196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综合科\logo.jpg"/>
          <p:cNvPicPr>
            <a:picLocks noChangeAspect="1" noChangeArrowheads="1"/>
          </p:cNvPicPr>
          <p:nvPr/>
        </p:nvPicPr>
        <p:blipFill>
          <a:blip r:embed="rId1"/>
          <a:srcRect/>
          <a:stretch>
            <a:fillRect/>
          </a:stretch>
        </p:blipFill>
        <p:spPr bwMode="auto">
          <a:xfrm>
            <a:off x="8025292" y="116222"/>
            <a:ext cx="1118707" cy="1000108"/>
          </a:xfrm>
          <a:prstGeom prst="rect">
            <a:avLst/>
          </a:prstGeom>
          <a:noFill/>
        </p:spPr>
      </p:pic>
      <p:pic>
        <p:nvPicPr>
          <p:cNvPr id="3" name="图片 2"/>
          <p:cNvPicPr>
            <a:picLocks noChangeAspect="1"/>
          </p:cNvPicPr>
          <p:nvPr/>
        </p:nvPicPr>
        <p:blipFill>
          <a:blip r:embed="rId2"/>
          <a:srcRect r="5833"/>
          <a:stretch>
            <a:fillRect/>
          </a:stretch>
        </p:blipFill>
        <p:spPr>
          <a:xfrm>
            <a:off x="2057400" y="111125"/>
            <a:ext cx="4674870" cy="66865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511" y="270906"/>
            <a:ext cx="8784976" cy="360040"/>
          </a:xfrm>
          <a:prstGeom prst="rect">
            <a:avLst/>
          </a:prstGeom>
          <a:noFill/>
        </p:spPr>
        <p:txBody>
          <a:bodyPr wrap="square" rtlCol="0" anchor="t">
            <a:noAutofit/>
          </a:bodyPr>
          <a:lstStyle/>
          <a:p>
            <a:pPr algn="ctr"/>
            <a:r>
              <a:rPr lang="ru-RU" altLang="zh-CN" dirty="0">
                <a:latin typeface="Times New Roman" panose="02020603050405020304" pitchFamily="18" charset="0"/>
                <a:cs typeface="Times New Roman" panose="02020603050405020304" pitchFamily="18" charset="0"/>
              </a:rPr>
              <a:t>Бакалаврская программа SUSE на осенний семестр 2024 года</a:t>
            </a:r>
            <a:endParaRPr lang="en-US" altLang="zh-CN" dirty="0">
              <a:latin typeface="Times New Roman" panose="02020603050405020304" pitchFamily="18" charset="0"/>
              <a:cs typeface="Times New Roman" panose="02020603050405020304" pitchFamily="18" charset="0"/>
            </a:endParaRPr>
          </a:p>
        </p:txBody>
      </p:sp>
      <p:graphicFrame>
        <p:nvGraphicFramePr>
          <p:cNvPr id="3" name="表格 6"/>
          <p:cNvGraphicFramePr/>
          <p:nvPr>
            <p:custDataLst>
              <p:tags r:id="rId1"/>
            </p:custDataLst>
          </p:nvPr>
        </p:nvGraphicFramePr>
        <p:xfrm>
          <a:off x="1179440" y="764704"/>
          <a:ext cx="6785119" cy="5791702"/>
        </p:xfrm>
        <a:graphic>
          <a:graphicData uri="http://schemas.openxmlformats.org/drawingml/2006/table">
            <a:tbl>
              <a:tblPr firstRow="1" bandRow="1">
                <a:tableStyleId>{5940675A-B579-460E-94D1-54222C63F5DA}</a:tableStyleId>
              </a:tblPr>
              <a:tblGrid>
                <a:gridCol w="2216519"/>
                <a:gridCol w="2281766"/>
                <a:gridCol w="2286834"/>
              </a:tblGrid>
              <a:tr h="227523">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Колледж</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Специальность</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Поступление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58785">
                <a:tc>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Материаловедения и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Наука и инженерия материалов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20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58785">
                <a:tc>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Компьютерных Наук и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Программное обеспечение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72523">
                <a:tc rowSpan="5">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Механической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Инженерия процессов и оборудования</a:t>
                      </a:r>
                      <a:endParaRPr lang="ru-RU" sz="1200" b="0" i="0" kern="1200" dirty="0">
                        <a:solidFill>
                          <a:schemeClr val="tx1">
                            <a:lumMod val="65000"/>
                            <a:lumOff val="35000"/>
                          </a:schemeClr>
                        </a:solidFill>
                        <a:effectLst/>
                        <a:latin typeface="Söhne"/>
                        <a:ea typeface="+mn-ea"/>
                        <a:cs typeface="+mn-cs"/>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58785">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Машиностроение, производство и автоматизация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algn="ct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15</a:t>
                      </a:r>
                      <a:endParaRPr lang="ru-RU" sz="1200" dirty="0">
                        <a:solidFill>
                          <a:schemeClr val="tx1">
                            <a:lumMod val="65000"/>
                            <a:lumOff val="35000"/>
                          </a:schemeClr>
                        </a:solidFill>
                        <a:latin typeface="Söhne"/>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72523">
                <a:tc vMerge="1">
                  <a:tcPr>
                    <a:lnT w="12700" cap="flat" cmpd="sng" algn="ctr">
                      <a:solidFill>
                        <a:srgbClr val="080000"/>
                      </a:solidFill>
                      <a:prstDash val="solid"/>
                      <a:round/>
                      <a:headEnd type="none" w="med" len="med"/>
                      <a:tailEnd type="none" w="med" len="med"/>
                    </a:lnT>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Промышленный дизайн</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algn="ct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 15</a:t>
                      </a:r>
                      <a:endParaRPr lang="ru-RU" sz="1200" dirty="0">
                        <a:solidFill>
                          <a:schemeClr val="tx1">
                            <a:lumMod val="65000"/>
                            <a:lumOff val="35000"/>
                          </a:schemeClr>
                        </a:solidFill>
                        <a:latin typeface="Söhne"/>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58785">
                <a:tc vMerge="1">
                  <a:tcPr>
                    <a:lnT w="12700" cap="flat" cmpd="sng" algn="ctr">
                      <a:solidFill>
                        <a:srgbClr val="080000"/>
                      </a:solidFill>
                      <a:prstDash val="solid"/>
                      <a:round/>
                      <a:headEnd type="none" w="med" len="med"/>
                      <a:tailEnd type="none" w="med" len="med"/>
                    </a:lnT>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Инженерия автотранспортных средств</a:t>
                      </a:r>
                      <a:endParaRPr lang="ru-RU" sz="1200" b="0" i="0" kern="1200" dirty="0">
                        <a:solidFill>
                          <a:schemeClr val="tx1">
                            <a:lumMod val="65000"/>
                            <a:lumOff val="35000"/>
                          </a:schemeClr>
                        </a:solidFill>
                        <a:effectLst/>
                        <a:latin typeface="Söhne"/>
                        <a:ea typeface="+mn-ea"/>
                        <a:cs typeface="+mn-cs"/>
                      </a:endParaRPr>
                    </a:p>
                  </a:txBody>
                  <a:tcPr marL="6350" marR="6350" marT="0" marB="0" anchor="ctr">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algn="ct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15</a:t>
                      </a:r>
                      <a:endParaRPr lang="ru-RU" sz="1200" dirty="0">
                        <a:solidFill>
                          <a:schemeClr val="tx1">
                            <a:lumMod val="65000"/>
                            <a:lumOff val="35000"/>
                          </a:schemeClr>
                        </a:solidFill>
                        <a:latin typeface="Söhne"/>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58785">
                <a:tc vMerge="1">
                  <a:tcPr>
                    <a:lnT w="12700" cap="flat" cmpd="sng" algn="ctr">
                      <a:solidFill>
                        <a:srgbClr val="080000"/>
                      </a:solidFill>
                      <a:prstDash val="solid"/>
                      <a:round/>
                      <a:headEnd type="none" w="med" len="med"/>
                      <a:tailEnd type="none" w="med" len="med"/>
                    </a:lnT>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Механико-электронная 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algn="ctr"/>
                      <a:r>
                        <a:rPr lang="ru-RU" sz="1200" b="0" dirty="0">
                          <a:solidFill>
                            <a:schemeClr val="tx1">
                              <a:lumMod val="65000"/>
                              <a:lumOff val="35000"/>
                            </a:schemeClr>
                          </a:solidFill>
                          <a:latin typeface="Söhne"/>
                          <a:cs typeface="Times New Roman" panose="02020603050405020304" pitchFamily="18" charset="0"/>
                        </a:rPr>
                        <a:t>15</a:t>
                      </a:r>
                      <a:endParaRPr lang="ru-RU" sz="1200" b="0" dirty="0">
                        <a:solidFill>
                          <a:schemeClr val="tx1">
                            <a:lumMod val="65000"/>
                            <a:lumOff val="35000"/>
                          </a:schemeClr>
                        </a:solidFill>
                        <a:latin typeface="Söhne"/>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86262">
                <a:tc rowSpan="2">
                  <a:txBody>
                    <a:bodyPr/>
                    <a:lstStyle/>
                    <a:p>
                      <a:pPr indent="0" algn="ctr">
                        <a:buNone/>
                      </a:pPr>
                      <a:r>
                        <a:rPr lang="ru-RU" sz="1200" b="0" i="0" kern="1200" dirty="0">
                          <a:solidFill>
                            <a:schemeClr val="tx1">
                              <a:lumMod val="65000"/>
                              <a:lumOff val="35000"/>
                            </a:schemeClr>
                          </a:solidFill>
                          <a:effectLst/>
                          <a:latin typeface="Söhne"/>
                          <a:ea typeface="+mn-ea"/>
                          <a:cs typeface="+mn-cs"/>
                        </a:rPr>
                        <a:t>Юридический Колледж</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Юриспруденция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86262">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Управление в администрации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42240">
                <a:tc rowSpan="2">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Химической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Химическая инженерия</a:t>
                      </a:r>
                      <a:endParaRPr lang="ru-RU" sz="1200" b="0" i="0" kern="1200" dirty="0">
                        <a:solidFill>
                          <a:schemeClr val="tx1">
                            <a:lumMod val="65000"/>
                            <a:lumOff val="35000"/>
                          </a:schemeClr>
                        </a:solidFill>
                        <a:effectLst/>
                        <a:latin typeface="Söhne"/>
                        <a:ea typeface="+mn-ea"/>
                        <a:cs typeface="+mn-cs"/>
                      </a:endParaRPr>
                    </a:p>
                    <a:p>
                      <a:pPr indent="0" algn="ctr">
                        <a:buNone/>
                      </a:pPr>
                      <a:r>
                        <a:rPr lang="ru-RU" sz="1200" b="0" i="0" kern="1200" dirty="0">
                          <a:solidFill>
                            <a:schemeClr val="tx1">
                              <a:lumMod val="65000"/>
                              <a:lumOff val="35000"/>
                            </a:schemeClr>
                          </a:solidFill>
                          <a:effectLst/>
                          <a:latin typeface="Söhne"/>
                          <a:ea typeface="+mn-ea"/>
                          <a:cs typeface="+mn-cs"/>
                        </a:rPr>
                        <a:t> и технология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42240">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Фармацевтическая 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86262">
                <a:tc rowSpan="4">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Автоматизации и Электронной Информатики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Электротехника и автоматизация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86262">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Биомедицинская 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86262">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Интеллектуальные науки и технологии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86262">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Наука и инженерия пищевых продуктов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28625" y="1412241"/>
            <a:ext cx="8472518" cy="2257428"/>
          </a:xfrm>
        </p:spPr>
        <p:txBody>
          <a:bodyPr>
            <a:noAutofit/>
          </a:bodyPr>
          <a:lstStyle/>
          <a:p>
            <a:pPr lvl="0" algn="just">
              <a:lnSpc>
                <a:spcPct val="120000"/>
              </a:lnSpc>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学校于</a:t>
            </a:r>
            <a:r>
              <a:rPr lang="en-US" sz="2000" dirty="0">
                <a:latin typeface="Times New Roman" panose="02020603050405020304" pitchFamily="18" charset="0"/>
                <a:ea typeface="微软雅黑" panose="020B0503020204020204" pitchFamily="34" charset="-122"/>
                <a:cs typeface="Times New Roman" panose="02020603050405020304" pitchFamily="18" charset="0"/>
              </a:rPr>
              <a:t>1965</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年由原华东化工学院西迁至四川自贡市而建。现有自贡汇东、李白河校区和宜宾校区，</a:t>
            </a:r>
            <a:r>
              <a:rPr sz="2000" dirty="0">
                <a:latin typeface="Times New Roman" panose="02020603050405020304" pitchFamily="18" charset="0"/>
                <a:ea typeface="微软雅黑" panose="020B0503020204020204" pitchFamily="34" charset="-122"/>
                <a:cs typeface="Times New Roman" panose="02020603050405020304" pitchFamily="18" charset="0"/>
              </a:rPr>
              <a:t>占地面积4600余亩，建筑面积近170万平方米</a:t>
            </a:r>
            <a:r>
              <a:rPr lang="zh-CN" sz="2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lvl="0" algn="just">
              <a:lnSpc>
                <a:spcPct val="120000"/>
              </a:lnSpc>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学校下设</a:t>
            </a:r>
            <a:r>
              <a:rPr lang="en-US" sz="2000" dirty="0">
                <a:latin typeface="Times New Roman" panose="02020603050405020304" pitchFamily="18" charset="0"/>
                <a:ea typeface="微软雅黑" panose="020B0503020204020204" pitchFamily="34" charset="-122"/>
                <a:cs typeface="Times New Roman" panose="02020603050405020304" pitchFamily="18" charset="0"/>
              </a:rPr>
              <a:t>24</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个学院，拥有</a:t>
            </a:r>
            <a:r>
              <a:rPr lang="en-US" sz="2000" dirty="0">
                <a:latin typeface="Times New Roman" panose="02020603050405020304" pitchFamily="18" charset="0"/>
                <a:ea typeface="微软雅黑" panose="020B0503020204020204" pitchFamily="34" charset="-122"/>
                <a:cs typeface="Times New Roman" panose="02020603050405020304" pitchFamily="18" charset="0"/>
              </a:rPr>
              <a:t>77</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个本科专业、</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个一级学科硕士点（涵盖</a:t>
            </a:r>
            <a:r>
              <a:rPr lang="en-US" sz="2000" dirty="0">
                <a:latin typeface="Times New Roman" panose="02020603050405020304" pitchFamily="18" charset="0"/>
                <a:ea typeface="微软雅黑" panose="020B0503020204020204" pitchFamily="34" charset="-122"/>
                <a:cs typeface="Times New Roman" panose="02020603050405020304" pitchFamily="18" charset="0"/>
              </a:rPr>
              <a:t>36</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个二级学科）、</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个专业学位类别（涵盖</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35</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个专业学位领域）。</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内容占位符 3"/>
          <p:cNvSpPr>
            <a:spLocks noGrp="1"/>
          </p:cNvSpPr>
          <p:nvPr>
            <p:ph sz="half" idx="2"/>
          </p:nvPr>
        </p:nvSpPr>
        <p:spPr>
          <a:xfrm>
            <a:off x="428596" y="3429000"/>
            <a:ext cx="8501122" cy="2357454"/>
          </a:xfrm>
        </p:spPr>
        <p:txBody>
          <a:bodyPr>
            <a:noAutofit/>
          </a:bodyPr>
          <a:lstStyle/>
          <a:p>
            <a:pPr lvl="0" algn="just"/>
            <a:r>
              <a:rPr lang="en-US" sz="2000" dirty="0">
                <a:latin typeface="Times New Roman" panose="02020603050405020304" pitchFamily="18" charset="0"/>
                <a:cs typeface="Times New Roman" panose="02020603050405020304" pitchFamily="18" charset="0"/>
              </a:rPr>
              <a:t>Founded by the former Shanghai East China University of Science and Technology in 1965, SUSE currently has three campuses: </a:t>
            </a:r>
            <a:r>
              <a:rPr lang="en-US" sz="2000" dirty="0" err="1">
                <a:latin typeface="Times New Roman" panose="02020603050405020304" pitchFamily="18" charset="0"/>
                <a:cs typeface="Times New Roman" panose="02020603050405020304" pitchFamily="18" charset="0"/>
              </a:rPr>
              <a:t>Huidong</a:t>
            </a:r>
            <a:r>
              <a:rPr lang="en-US" sz="2000" dirty="0">
                <a:latin typeface="Times New Roman" panose="02020603050405020304" pitchFamily="18" charset="0"/>
                <a:cs typeface="Times New Roman" panose="02020603050405020304" pitchFamily="18" charset="0"/>
              </a:rPr>
              <a:t> and </a:t>
            </a:r>
            <a:r>
              <a:rPr lang="en-US" sz="2000" dirty="0" err="1">
                <a:latin typeface="Times New Roman" panose="02020603050405020304" pitchFamily="18" charset="0"/>
                <a:cs typeface="Times New Roman" panose="02020603050405020304" pitchFamily="18" charset="0"/>
              </a:rPr>
              <a:t>Libaihe</a:t>
            </a:r>
            <a:r>
              <a:rPr lang="en-US" sz="2000" dirty="0">
                <a:latin typeface="Times New Roman" panose="02020603050405020304" pitchFamily="18" charset="0"/>
                <a:cs typeface="Times New Roman" panose="02020603050405020304" pitchFamily="18" charset="0"/>
              </a:rPr>
              <a:t> campuses in Zigong and Yibin campus, with total acreage over 300 hectares,the construction area is nearly 1.7 million square meters.</a:t>
            </a:r>
            <a:endParaRPr lang="zh-CN" altLang="en-US" sz="2000" dirty="0">
              <a:latin typeface="Times New Roman" panose="02020603050405020304" pitchFamily="18" charset="0"/>
              <a:cs typeface="Times New Roman" panose="02020603050405020304" pitchFamily="18" charset="0"/>
            </a:endParaRPr>
          </a:p>
          <a:p>
            <a:pPr lvl="0" algn="just"/>
            <a:r>
              <a:rPr lang="en-US" sz="2000" dirty="0">
                <a:latin typeface="Times New Roman" panose="02020603050405020304" pitchFamily="18" charset="0"/>
                <a:cs typeface="Times New Roman" panose="02020603050405020304" pitchFamily="18" charset="0"/>
              </a:rPr>
              <a:t>Has 24 colleges that offer both bachelor and master degrees, including 8 master programs covering 36 majors,</a:t>
            </a:r>
            <a:r>
              <a:rPr lang="en-US" altLang="zh-CN" sz="2000" dirty="0">
                <a:latin typeface="Times New Roman" panose="02020603050405020304" pitchFamily="18" charset="0"/>
                <a:cs typeface="Times New Roman" panose="02020603050405020304" pitchFamily="18" charset="0"/>
              </a:rPr>
              <a:t>11</a:t>
            </a:r>
            <a:r>
              <a:rPr lang="en-US" sz="2000" dirty="0">
                <a:latin typeface="Times New Roman" panose="02020603050405020304" pitchFamily="18" charset="0"/>
                <a:cs typeface="Times New Roman" panose="02020603050405020304" pitchFamily="18" charset="0"/>
              </a:rPr>
              <a:t> professional degree covering 35 professional fields,and 77 undergraduate programs.</a:t>
            </a:r>
            <a:endParaRPr lang="zh-CN" altLang="en-US" sz="20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1"/>
          <a:srcRect/>
          <a:stretch>
            <a:fillRect/>
          </a:stretch>
        </p:blipFill>
        <p:spPr bwMode="auto">
          <a:xfrm>
            <a:off x="214282" y="357166"/>
            <a:ext cx="5191125" cy="1104900"/>
          </a:xfrm>
          <a:prstGeom prst="rect">
            <a:avLst/>
          </a:prstGeom>
          <a:noFill/>
          <a:ln w="9525">
            <a:noFill/>
            <a:miter lim="800000"/>
            <a:headEnd/>
            <a:tailEnd/>
          </a:ln>
          <a:effectLst/>
        </p:spPr>
      </p:pic>
      <p:pic>
        <p:nvPicPr>
          <p:cNvPr id="8" name="Picture 2" descr="F:\综合科\logo.jpg"/>
          <p:cNvPicPr>
            <a:picLocks noChangeAspect="1" noChangeArrowheads="1"/>
          </p:cNvPicPr>
          <p:nvPr/>
        </p:nvPicPr>
        <p:blipFill>
          <a:blip r:embed="rId2"/>
          <a:srcRect/>
          <a:stretch>
            <a:fillRect/>
          </a:stretch>
        </p:blipFill>
        <p:spPr bwMode="auto">
          <a:xfrm>
            <a:off x="7956077" y="17"/>
            <a:ext cx="1118707" cy="1000108"/>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6"/>
          <p:cNvGraphicFramePr/>
          <p:nvPr>
            <p:custDataLst>
              <p:tags r:id="rId1"/>
            </p:custDataLst>
          </p:nvPr>
        </p:nvGraphicFramePr>
        <p:xfrm>
          <a:off x="1179440" y="328381"/>
          <a:ext cx="6785119" cy="6201237"/>
        </p:xfrm>
        <a:graphic>
          <a:graphicData uri="http://schemas.openxmlformats.org/drawingml/2006/table">
            <a:tbl>
              <a:tblPr firstRow="1" bandRow="1">
                <a:tableStyleId>{5940675A-B579-460E-94D1-54222C63F5DA}</a:tableStyleId>
              </a:tblPr>
              <a:tblGrid>
                <a:gridCol w="2216519"/>
                <a:gridCol w="2281766"/>
                <a:gridCol w="2286834"/>
              </a:tblGrid>
              <a:tr h="575030">
                <a:tc rowSpan="3">
                  <a:txBody>
                    <a:bodyPr/>
                    <a:lstStyle/>
                    <a:p>
                      <a:pPr indent="0" algn="ctr">
                        <a:buNone/>
                      </a:pPr>
                      <a:r>
                        <a:rPr lang="ru-RU" sz="1200" b="0" i="0" kern="1200" dirty="0">
                          <a:solidFill>
                            <a:schemeClr val="tx1">
                              <a:lumMod val="65000"/>
                              <a:lumOff val="35000"/>
                            </a:schemeClr>
                          </a:solidFill>
                          <a:effectLst/>
                          <a:latin typeface="Söhne"/>
                          <a:ea typeface="+mn-ea"/>
                          <a:cs typeface="+mn-cs"/>
                        </a:rPr>
                        <a:t>Биоинженерия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Биоинженерия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75030">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Инженерия пивоварения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75030">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Лёгкая химическая 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91789">
                <a:tc>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Гражданской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Гражданская 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65104">
                <a:tc rowSpan="4">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Иностранных Языков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Английский язык</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65104">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Японский язык</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65104">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Испанский язык</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65104">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Португальский язык</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283188">
                <a:tc rowSpan="3">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Менеджмента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Бизнес-администрирование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283188">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Управление проектами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45621">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Маркетинг и электронная коммерция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45621">
                <a:tc>
                  <a:txBody>
                    <a:bodyPr/>
                    <a:lstStyle/>
                    <a:p>
                      <a:pPr indent="0" algn="ctr">
                        <a:buNone/>
                      </a:pPr>
                      <a:r>
                        <a:rPr lang="ru-RU" sz="1200" b="0" i="0" kern="1200" dirty="0">
                          <a:solidFill>
                            <a:schemeClr val="tx1">
                              <a:lumMod val="65000"/>
                              <a:lumOff val="35000"/>
                            </a:schemeClr>
                          </a:solidFill>
                          <a:effectLst/>
                          <a:latin typeface="Söhne"/>
                          <a:ea typeface="+mn-ea"/>
                          <a:cs typeface="+mn-cs"/>
                        </a:rPr>
                        <a:t>Школа Экономики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Международная экономика и торговля (на английском)</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45*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45621">
                <a:tc rowSpan="3">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Математики и Статистики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Математика и прикладная математика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45621">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Информационные и вычислительные науки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97263">
                <a:tc vMerge="1">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Прикладная статистика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197263">
                <a:tc>
                  <a:txBody>
                    <a:bodyPr/>
                    <a:lstStyle/>
                    <a:p>
                      <a:pPr indent="0" algn="ctr">
                        <a:buNone/>
                      </a:pPr>
                      <a:r>
                        <a:rPr lang="ru-RU" sz="1200" b="0" i="0" kern="1200" dirty="0">
                          <a:solidFill>
                            <a:schemeClr val="tx1">
                              <a:lumMod val="65000"/>
                              <a:lumOff val="35000"/>
                            </a:schemeClr>
                          </a:solidFill>
                          <a:effectLst/>
                          <a:latin typeface="Söhne"/>
                          <a:ea typeface="+mn-ea"/>
                          <a:cs typeface="+mn-cs"/>
                        </a:rPr>
                        <a:t>Колледж Гуманитарных Наук</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lumMod val="65000"/>
                              <a:lumOff val="35000"/>
                            </a:schemeClr>
                          </a:solidFill>
                          <a:effectLst/>
                          <a:latin typeface="Söhne"/>
                          <a:ea typeface="+mn-ea"/>
                          <a:cs typeface="+mn-cs"/>
                        </a:rPr>
                        <a:t>Китайский язык и литература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综合科\logo.jpg"/>
          <p:cNvPicPr>
            <a:picLocks noChangeAspect="1" noChangeArrowheads="1"/>
          </p:cNvPicPr>
          <p:nvPr/>
        </p:nvPicPr>
        <p:blipFill>
          <a:blip r:embed="rId1"/>
          <a:srcRect/>
          <a:stretch>
            <a:fillRect/>
          </a:stretch>
        </p:blipFill>
        <p:spPr bwMode="auto">
          <a:xfrm>
            <a:off x="8025292" y="17"/>
            <a:ext cx="1118707" cy="1000108"/>
          </a:xfrm>
          <a:prstGeom prst="rect">
            <a:avLst/>
          </a:prstGeom>
          <a:noFill/>
        </p:spPr>
      </p:pic>
      <p:pic>
        <p:nvPicPr>
          <p:cNvPr id="2" name="图片 1"/>
          <p:cNvPicPr>
            <a:picLocks noChangeAspect="1"/>
          </p:cNvPicPr>
          <p:nvPr/>
        </p:nvPicPr>
        <p:blipFill>
          <a:blip r:embed="rId2"/>
          <a:stretch>
            <a:fillRect/>
          </a:stretch>
        </p:blipFill>
        <p:spPr>
          <a:xfrm>
            <a:off x="2512060" y="49530"/>
            <a:ext cx="4119880" cy="675830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综合科\logo.jpg"/>
          <p:cNvPicPr>
            <a:picLocks noChangeAspect="1" noChangeArrowheads="1"/>
          </p:cNvPicPr>
          <p:nvPr/>
        </p:nvPicPr>
        <p:blipFill>
          <a:blip r:embed="rId1"/>
          <a:srcRect/>
          <a:stretch>
            <a:fillRect/>
          </a:stretch>
        </p:blipFill>
        <p:spPr bwMode="auto">
          <a:xfrm>
            <a:off x="8025292" y="17"/>
            <a:ext cx="1118707" cy="1000108"/>
          </a:xfrm>
          <a:prstGeom prst="rect">
            <a:avLst/>
          </a:prstGeom>
          <a:noFill/>
        </p:spPr>
      </p:pic>
      <p:sp>
        <p:nvSpPr>
          <p:cNvPr id="3" name="文本框 1"/>
          <p:cNvSpPr txBox="1"/>
          <p:nvPr/>
        </p:nvSpPr>
        <p:spPr>
          <a:xfrm>
            <a:off x="179511" y="270906"/>
            <a:ext cx="8784976" cy="360040"/>
          </a:xfrm>
          <a:prstGeom prst="rect">
            <a:avLst/>
          </a:prstGeom>
          <a:noFill/>
        </p:spPr>
        <p:txBody>
          <a:bodyPr wrap="square" rtlCol="0" anchor="t">
            <a:noAutofit/>
          </a:bodyPr>
          <a:lstStyle/>
          <a:p>
            <a:pPr algn="ctr"/>
            <a:r>
              <a:rPr lang="ru-RU" altLang="zh-CN" dirty="0">
                <a:latin typeface="Times New Roman" panose="02020603050405020304" pitchFamily="18" charset="0"/>
                <a:cs typeface="Times New Roman" panose="02020603050405020304" pitchFamily="18" charset="0"/>
              </a:rPr>
              <a:t>Магистерская программа SUSE на осенний набор 2024 года</a:t>
            </a:r>
            <a:endParaRPr lang="en-US" altLang="zh-CN" dirty="0">
              <a:latin typeface="Times New Roman" panose="02020603050405020304" pitchFamily="18" charset="0"/>
              <a:cs typeface="Times New Roman" panose="02020603050405020304" pitchFamily="18" charset="0"/>
            </a:endParaRPr>
          </a:p>
        </p:txBody>
      </p:sp>
      <p:graphicFrame>
        <p:nvGraphicFramePr>
          <p:cNvPr id="5" name="表格 6"/>
          <p:cNvGraphicFramePr/>
          <p:nvPr>
            <p:custDataLst>
              <p:tags r:id="rId2"/>
            </p:custDataLst>
          </p:nvPr>
        </p:nvGraphicFramePr>
        <p:xfrm>
          <a:off x="1179439" y="827754"/>
          <a:ext cx="6785119" cy="5791698"/>
        </p:xfrm>
        <a:graphic>
          <a:graphicData uri="http://schemas.openxmlformats.org/drawingml/2006/table">
            <a:tbl>
              <a:tblPr firstRow="1" bandRow="1">
                <a:tableStyleId>{5940675A-B579-460E-94D1-54222C63F5DA}</a:tableStyleId>
              </a:tblPr>
              <a:tblGrid>
                <a:gridCol w="2216519"/>
                <a:gridCol w="2281766"/>
                <a:gridCol w="2286834"/>
              </a:tblGrid>
              <a:tr h="558171">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Колледж</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Специальность</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Поступление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456948">
                <a:tc rowSpan="3">
                  <a:txBody>
                    <a:bodyPr/>
                    <a:lstStyle/>
                    <a:p>
                      <a:pPr indent="0" algn="ctr">
                        <a:buNone/>
                      </a:pPr>
                      <a:r>
                        <a:rPr lang="ru-RU" sz="1200" b="0" i="0" kern="1200" dirty="0">
                          <a:solidFill>
                            <a:schemeClr val="tx1"/>
                          </a:solidFill>
                          <a:effectLst/>
                          <a:latin typeface="+mn-lt"/>
                          <a:ea typeface="+mn-ea"/>
                          <a:cs typeface="+mn-cs"/>
                        </a:rPr>
                        <a:t>Колледж образования и психологических наук</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Дошкольное образование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456945">
                <a:tc vMerge="1">
                  <a:tcPr/>
                </a:tc>
                <a:tc>
                  <a:txBody>
                    <a:bodyPr/>
                    <a:lstStyle/>
                    <a:p>
                      <a:pPr indent="0" algn="ctr">
                        <a:buNone/>
                      </a:pPr>
                      <a:r>
                        <a:rPr lang="ru-RU" sz="1200" b="0" i="0" kern="1200" dirty="0">
                          <a:solidFill>
                            <a:schemeClr val="tx1"/>
                          </a:solidFill>
                          <a:effectLst/>
                          <a:latin typeface="+mn-lt"/>
                          <a:ea typeface="+mn-ea"/>
                          <a:cs typeface="+mn-cs"/>
                        </a:rPr>
                        <a:t>Образование по психологическому здоровью</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456948">
                <a:tc vMerge="1">
                  <a:tcPr/>
                </a:tc>
                <a:tc>
                  <a:txBody>
                    <a:bodyPr/>
                    <a:lstStyle/>
                    <a:p>
                      <a:pPr indent="0" algn="ctr">
                        <a:buNone/>
                      </a:pPr>
                      <a:r>
                        <a:rPr lang="ru-RU" sz="1200" b="0" i="0" kern="1200" dirty="0">
                          <a:solidFill>
                            <a:schemeClr val="tx1"/>
                          </a:solidFill>
                          <a:effectLst/>
                          <a:latin typeface="+mn-lt"/>
                          <a:ea typeface="+mn-ea"/>
                          <a:cs typeface="+mn-cs"/>
                        </a:rPr>
                        <a:t>Профессионально-техническое образование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76434">
                <a:tc>
                  <a:txBody>
                    <a:bodyPr/>
                    <a:lstStyle/>
                    <a:p>
                      <a:pPr indent="0" algn="ctr">
                        <a:buNone/>
                      </a:pPr>
                      <a:r>
                        <a:rPr lang="ru-RU" sz="1200" b="0" i="0" kern="1200" dirty="0">
                          <a:solidFill>
                            <a:schemeClr val="tx1"/>
                          </a:solidFill>
                          <a:effectLst/>
                          <a:latin typeface="+mn-lt"/>
                          <a:ea typeface="+mn-ea"/>
                          <a:cs typeface="+mn-cs"/>
                        </a:rPr>
                        <a:t>Юридический колледж</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Юридическое образование</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30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576434">
                <a:tc>
                  <a:txBody>
                    <a:bodyPr/>
                    <a:lstStyle/>
                    <a:p>
                      <a:pPr indent="0" algn="ctr">
                        <a:buNone/>
                      </a:pPr>
                      <a:r>
                        <a:rPr lang="ru-RU" sz="1200" b="0" i="0" kern="1200" dirty="0">
                          <a:solidFill>
                            <a:schemeClr val="tx1"/>
                          </a:solidFill>
                          <a:effectLst/>
                          <a:latin typeface="+mn-lt"/>
                          <a:ea typeface="+mn-ea"/>
                          <a:cs typeface="+mn-cs"/>
                        </a:rPr>
                        <a:t>Колледж химической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Химическая инженерия и технология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456948">
                <a:tc>
                  <a:txBody>
                    <a:bodyPr/>
                    <a:lstStyle/>
                    <a:p>
                      <a:pPr indent="0" algn="ctr">
                        <a:buNone/>
                      </a:pPr>
                      <a:r>
                        <a:rPr lang="ru-RU" sz="1200" b="0" i="0" kern="1200" dirty="0">
                          <a:solidFill>
                            <a:schemeClr val="tx1"/>
                          </a:solidFill>
                          <a:effectLst/>
                          <a:latin typeface="+mn-lt"/>
                          <a:ea typeface="+mn-ea"/>
                          <a:cs typeface="+mn-cs"/>
                        </a:rPr>
                        <a:t>Колледж механической 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Механическая инженерия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20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456948">
                <a:tc>
                  <a:txBody>
                    <a:bodyPr/>
                    <a:lstStyle/>
                    <a:p>
                      <a:pPr indent="0" algn="ctr">
                        <a:buNone/>
                      </a:pPr>
                      <a:r>
                        <a:rPr lang="ru-RU" sz="1200" b="0" i="0" kern="1200" dirty="0">
                          <a:solidFill>
                            <a:schemeClr val="tx1"/>
                          </a:solidFill>
                          <a:effectLst/>
                          <a:latin typeface="+mn-lt"/>
                          <a:ea typeface="+mn-ea"/>
                          <a:cs typeface="+mn-cs"/>
                        </a:rPr>
                        <a:t>Колледж автоматизации и электронной информации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Электронная информация (магистратура)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88909">
                <a:tc rowSpan="3">
                  <a:txBody>
                    <a:bodyPr/>
                    <a:lstStyle/>
                    <a:p>
                      <a:pPr indent="0" algn="ctr">
                        <a:buNone/>
                      </a:pPr>
                      <a:r>
                        <a:rPr lang="ru-RU" sz="1200" b="0" i="0" kern="1200" dirty="0">
                          <a:solidFill>
                            <a:schemeClr val="tx1"/>
                          </a:solidFill>
                          <a:effectLst/>
                          <a:latin typeface="+mn-lt"/>
                          <a:ea typeface="+mn-ea"/>
                          <a:cs typeface="+mn-cs"/>
                        </a:rPr>
                        <a:t>Колледж биоинженерии</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Обработка и безопасность пищевых продуктов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388909">
                <a:tc vMerge="1">
                  <a:tcPr/>
                </a:tc>
                <a:tc>
                  <a:txBody>
                    <a:bodyPr/>
                    <a:lstStyle/>
                    <a:p>
                      <a:pPr indent="0" algn="ctr">
                        <a:buNone/>
                      </a:pPr>
                      <a:r>
                        <a:rPr lang="ru-RU" sz="1200" b="0" i="0" kern="1200" dirty="0">
                          <a:solidFill>
                            <a:schemeClr val="tx1"/>
                          </a:solidFill>
                          <a:effectLst/>
                          <a:latin typeface="+mn-lt"/>
                          <a:ea typeface="+mn-ea"/>
                          <a:cs typeface="+mn-cs"/>
                        </a:rPr>
                        <a:t>Наука и инженерия пищевых продуктов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254526">
                <a:tc vMerge="1">
                  <a:tcPr/>
                </a:tc>
                <a:tc>
                  <a:txBody>
                    <a:bodyPr/>
                    <a:lstStyle/>
                    <a:p>
                      <a:pPr indent="0" algn="ctr">
                        <a:buNone/>
                      </a:pPr>
                      <a:r>
                        <a:rPr lang="ru-RU" sz="1200" b="0" i="0" kern="1200" dirty="0">
                          <a:solidFill>
                            <a:schemeClr val="tx1"/>
                          </a:solidFill>
                          <a:effectLst/>
                          <a:latin typeface="+mn-lt"/>
                          <a:ea typeface="+mn-ea"/>
                          <a:cs typeface="+mn-cs"/>
                        </a:rPr>
                        <a:t>Биология и медицина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5</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254526">
                <a:tc rowSpan="2">
                  <a:txBody>
                    <a:bodyPr/>
                    <a:lstStyle/>
                    <a:p>
                      <a:pPr indent="0" algn="ctr">
                        <a:buNone/>
                      </a:pPr>
                      <a:r>
                        <a:rPr lang="ru-RU" sz="1200" b="0" i="0" kern="1200" dirty="0">
                          <a:solidFill>
                            <a:schemeClr val="tx1"/>
                          </a:solidFill>
                          <a:effectLst/>
                          <a:latin typeface="+mn-lt"/>
                          <a:ea typeface="+mn-ea"/>
                          <a:cs typeface="+mn-cs"/>
                        </a:rPr>
                        <a:t>Колледж материаловедения и инженерии материалов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Наука и инженерия материалов</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6</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254526">
                <a:tc vMerge="1">
                  <a:tcPr/>
                </a:tc>
                <a:tc>
                  <a:txBody>
                    <a:bodyPr/>
                    <a:lstStyle/>
                    <a:p>
                      <a:pPr indent="0" algn="ctr">
                        <a:buNone/>
                      </a:pPr>
                      <a:r>
                        <a:rPr lang="ru-RU" sz="1200" b="0" i="0" kern="1200" dirty="0">
                          <a:solidFill>
                            <a:schemeClr val="tx1"/>
                          </a:solidFill>
                          <a:effectLst/>
                          <a:latin typeface="+mn-lt"/>
                          <a:ea typeface="+mn-ea"/>
                          <a:cs typeface="+mn-cs"/>
                        </a:rPr>
                        <a:t>Материалы и химия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7</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r h="254526">
                <a:tc>
                  <a:txBody>
                    <a:bodyPr/>
                    <a:lstStyle/>
                    <a:p>
                      <a:pPr indent="0" algn="ctr">
                        <a:buNone/>
                      </a:pPr>
                      <a:r>
                        <a:rPr lang="ru-RU" sz="1200" b="0" i="0" kern="1200" dirty="0">
                          <a:solidFill>
                            <a:schemeClr val="tx1"/>
                          </a:solidFill>
                          <a:effectLst/>
                          <a:latin typeface="+mn-lt"/>
                          <a:ea typeface="+mn-ea"/>
                          <a:cs typeface="+mn-cs"/>
                        </a:rPr>
                        <a:t>Колледж менеджмента</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ru-RU" sz="1200" b="0" i="0" kern="1200" dirty="0">
                          <a:solidFill>
                            <a:schemeClr val="tx1"/>
                          </a:solidFill>
                          <a:effectLst/>
                          <a:latin typeface="+mn-lt"/>
                          <a:ea typeface="+mn-ea"/>
                          <a:cs typeface="+mn-cs"/>
                        </a:rPr>
                        <a:t>Наука и инженерия управления</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c>
                  <a:txBody>
                    <a:bodyPr/>
                    <a:lstStyle/>
                    <a:p>
                      <a:pPr indent="0" algn="ctr">
                        <a:buNone/>
                      </a:pPr>
                      <a:r>
                        <a:rPr lang="ru-RU"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rPr>
                        <a:t>10</a:t>
                      </a:r>
                      <a:endParaRPr lang="en-US" altLang="en-US" sz="1200" b="0" dirty="0">
                        <a:solidFill>
                          <a:schemeClr val="tx1">
                            <a:lumMod val="65000"/>
                            <a:lumOff val="35000"/>
                          </a:schemeClr>
                        </a:solidFill>
                        <a:latin typeface="Söhne"/>
                        <a:ea typeface="Times New Roman" panose="02020603050405020304" pitchFamily="18" charset="0"/>
                        <a:cs typeface="Times New Roman" panose="02020603050405020304" pitchFamily="18" charset="0"/>
                      </a:endParaRPr>
                    </a:p>
                  </a:txBody>
                  <a:tcPr marL="6350" marR="635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214282" y="1772816"/>
            <a:ext cx="8678198" cy="3312368"/>
          </a:xfrm>
        </p:spPr>
        <p:txBody>
          <a:bodyPr>
            <a:noAutofit/>
          </a:bodyPr>
          <a:lstStyle/>
          <a:p>
            <a:pPr lvl="0" algn="just"/>
            <a:r>
              <a:rPr lang="ru-RU" sz="2000" dirty="0">
                <a:latin typeface="Times New Roman" panose="02020603050405020304" pitchFamily="18" charset="0"/>
                <a:cs typeface="Times New Roman" panose="02020603050405020304" pitchFamily="18" charset="0"/>
              </a:rPr>
              <a:t>Основанный бывшим Университетом науки и технологий Восточного Китая в Шанхае в 1965 году, Южно-Западный университет (SUSE) в настоящее время имеет три кампуса: </a:t>
            </a:r>
            <a:r>
              <a:rPr lang="en-US" sz="2000" dirty="0" err="1">
                <a:latin typeface="Times New Roman" panose="02020603050405020304" pitchFamily="18" charset="0"/>
                <a:cs typeface="Times New Roman" panose="02020603050405020304" pitchFamily="18" charset="0"/>
              </a:rPr>
              <a:t>Huidong</a:t>
            </a:r>
            <a:r>
              <a:rPr lang="ru-RU" sz="2000" dirty="0">
                <a:latin typeface="Times New Roman" panose="02020603050405020304" pitchFamily="18" charset="0"/>
                <a:cs typeface="Times New Roman" panose="02020603050405020304" pitchFamily="18" charset="0"/>
              </a:rPr>
              <a:t> и </a:t>
            </a:r>
            <a:r>
              <a:rPr lang="en-US" sz="2000" dirty="0" err="1">
                <a:latin typeface="Times New Roman" panose="02020603050405020304" pitchFamily="18" charset="0"/>
                <a:cs typeface="Times New Roman" panose="02020603050405020304" pitchFamily="18" charset="0"/>
              </a:rPr>
              <a:t>Libaihe</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a:t>
            </a:r>
            <a:r>
              <a:rPr lang="en-US" sz="2000" dirty="0">
                <a:latin typeface="Times New Roman" panose="02020603050405020304" pitchFamily="18" charset="0"/>
                <a:cs typeface="Times New Roman" panose="02020603050405020304" pitchFamily="18" charset="0"/>
              </a:rPr>
              <a:t>Zigong</a:t>
            </a:r>
            <a:r>
              <a:rPr lang="ru-RU" sz="2000" dirty="0">
                <a:latin typeface="Times New Roman" panose="02020603050405020304" pitchFamily="18" charset="0"/>
                <a:cs typeface="Times New Roman" panose="02020603050405020304" pitchFamily="18" charset="0"/>
              </a:rPr>
              <a:t> и кампус </a:t>
            </a:r>
            <a:r>
              <a:rPr lang="en-US" sz="2000" dirty="0" err="1">
                <a:latin typeface="Times New Roman" panose="02020603050405020304" pitchFamily="18" charset="0"/>
                <a:cs typeface="Times New Roman" panose="02020603050405020304" pitchFamily="18" charset="0"/>
              </a:rPr>
              <a:t>Yibin</a:t>
            </a:r>
            <a:r>
              <a:rPr lang="ru-RU" sz="2000" dirty="0">
                <a:latin typeface="Times New Roman" panose="02020603050405020304" pitchFamily="18" charset="0"/>
                <a:cs typeface="Times New Roman" panose="02020603050405020304" pitchFamily="18" charset="0"/>
              </a:rPr>
              <a:t>, общей площадью более 300 гектаров, строительная площадь почти 1,7 миллиона квадратных метров.</a:t>
            </a:r>
            <a:endParaRPr lang="ru-RU" sz="2000" dirty="0">
              <a:latin typeface="Times New Roman" panose="02020603050405020304" pitchFamily="18" charset="0"/>
              <a:cs typeface="Times New Roman" panose="02020603050405020304" pitchFamily="18" charset="0"/>
            </a:endParaRPr>
          </a:p>
          <a:p>
            <a:pPr marL="0" lvl="0" indent="0" algn="just">
              <a:buNone/>
            </a:pPr>
            <a:endParaRPr lang="ru-RU" sz="2000" dirty="0">
              <a:latin typeface="Times New Roman" panose="02020603050405020304" pitchFamily="18" charset="0"/>
              <a:cs typeface="Times New Roman" panose="02020603050405020304" pitchFamily="18" charset="0"/>
            </a:endParaRPr>
          </a:p>
          <a:p>
            <a:pPr lvl="0" algn="just"/>
            <a:r>
              <a:rPr lang="ru-RU" sz="2000" dirty="0">
                <a:latin typeface="Times New Roman" panose="02020603050405020304" pitchFamily="18" charset="0"/>
                <a:cs typeface="Times New Roman" panose="02020603050405020304" pitchFamily="18" charset="0"/>
              </a:rPr>
              <a:t>Вуз включает 24 колледжа, предлагающих программы бакалавриата и магистратуры, включая 8 программ магистратуры, охватывающих 36 специальностей, 11 профессиональных степеней, охватывающих 35 профессиональных областей, и 77 программ бакалавриата.</a:t>
            </a:r>
            <a:endParaRPr lang="zh-CN" altLang="en-US" sz="20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1"/>
          <a:srcRect/>
          <a:stretch>
            <a:fillRect/>
          </a:stretch>
        </p:blipFill>
        <p:spPr bwMode="auto">
          <a:xfrm>
            <a:off x="214282" y="357166"/>
            <a:ext cx="5191125" cy="1104900"/>
          </a:xfrm>
          <a:prstGeom prst="rect">
            <a:avLst/>
          </a:prstGeom>
          <a:noFill/>
          <a:ln w="9525">
            <a:noFill/>
            <a:miter lim="800000"/>
            <a:headEnd/>
            <a:tailEnd/>
          </a:ln>
          <a:effectLst/>
        </p:spPr>
      </p:pic>
      <p:pic>
        <p:nvPicPr>
          <p:cNvPr id="8" name="Picture 2" descr="F:\综合科\logo.jpg"/>
          <p:cNvPicPr>
            <a:picLocks noChangeAspect="1" noChangeArrowheads="1"/>
          </p:cNvPicPr>
          <p:nvPr/>
        </p:nvPicPr>
        <p:blipFill>
          <a:blip r:embed="rId2"/>
          <a:srcRect/>
          <a:stretch>
            <a:fillRect/>
          </a:stretch>
        </p:blipFill>
        <p:spPr bwMode="auto">
          <a:xfrm>
            <a:off x="7956077" y="17"/>
            <a:ext cx="1118707" cy="100010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600200"/>
            <a:ext cx="8472805" cy="1618615"/>
          </a:xfrm>
        </p:spPr>
        <p:txBody>
          <a:bodyPr>
            <a:noAutofit/>
          </a:bodyPr>
          <a:lstStyle/>
          <a:p>
            <a:pPr lvl="0"/>
            <a:r>
              <a:rPr lang="zh-CN" altLang="en-US" sz="2000" dirty="0">
                <a:latin typeface="Times New Roman" panose="02020603050405020304" pitchFamily="18" charset="0"/>
                <a:cs typeface="Times New Roman" panose="02020603050405020304" pitchFamily="18" charset="0"/>
              </a:rPr>
              <a:t>学校现有教职工</a:t>
            </a:r>
            <a:r>
              <a:rPr lang="en-US" sz="2000" dirty="0">
                <a:latin typeface="Times New Roman" panose="02020603050405020304" pitchFamily="18" charset="0"/>
                <a:cs typeface="Times New Roman" panose="02020603050405020304" pitchFamily="18" charset="0"/>
              </a:rPr>
              <a:t>3300</a:t>
            </a:r>
            <a:r>
              <a:rPr lang="zh-CN" altLang="en-US" sz="2000" dirty="0">
                <a:latin typeface="Times New Roman" panose="02020603050405020304" pitchFamily="18" charset="0"/>
                <a:cs typeface="Times New Roman" panose="02020603050405020304" pitchFamily="18" charset="0"/>
              </a:rPr>
              <a:t>余人，其中，专任教师</a:t>
            </a:r>
            <a:r>
              <a:rPr lang="en-US" sz="2000" dirty="0">
                <a:latin typeface="Times New Roman" panose="02020603050405020304" pitchFamily="18" charset="0"/>
                <a:cs typeface="Times New Roman" panose="02020603050405020304" pitchFamily="18" charset="0"/>
              </a:rPr>
              <a:t>2500</a:t>
            </a:r>
            <a:r>
              <a:rPr lang="zh-CN" altLang="en-US" sz="2000" dirty="0">
                <a:latin typeface="Times New Roman" panose="02020603050405020304" pitchFamily="18" charset="0"/>
                <a:cs typeface="Times New Roman" panose="02020603050405020304" pitchFamily="18" charset="0"/>
              </a:rPr>
              <a:t>余人，教授、副教授占比近</a:t>
            </a:r>
            <a:r>
              <a:rPr lang="en-US" sz="2000" dirty="0">
                <a:latin typeface="Times New Roman" panose="02020603050405020304" pitchFamily="18" charset="0"/>
                <a:cs typeface="Times New Roman" panose="02020603050405020304" pitchFamily="18" charset="0"/>
              </a:rPr>
              <a:t>40%</a:t>
            </a:r>
            <a:r>
              <a:rPr lang="zh-CN" altLang="en-US" sz="2000" dirty="0">
                <a:latin typeface="Times New Roman" panose="02020603050405020304" pitchFamily="18" charset="0"/>
                <a:cs typeface="Times New Roman" panose="02020603050405020304" pitchFamily="18" charset="0"/>
              </a:rPr>
              <a:t>，拥有博士、硕士学位教师占比</a:t>
            </a:r>
            <a:r>
              <a:rPr lang="en-US" sz="2000" dirty="0">
                <a:latin typeface="Times New Roman" panose="02020603050405020304" pitchFamily="18" charset="0"/>
                <a:cs typeface="Times New Roman" panose="02020603050405020304" pitchFamily="18" charset="0"/>
              </a:rPr>
              <a:t>80%</a:t>
            </a:r>
            <a:r>
              <a:rPr lang="zh-CN" altLang="en-US" sz="2000" dirty="0">
                <a:latin typeface="Times New Roman" panose="02020603050405020304" pitchFamily="18" charset="0"/>
                <a:cs typeface="Times New Roman" panose="02020603050405020304" pitchFamily="18" charset="0"/>
              </a:rPr>
              <a:t>以上；</a:t>
            </a:r>
            <a:endParaRPr lang="en-US" altLang="zh-CN" sz="2000" dirty="0">
              <a:latin typeface="Times New Roman" panose="02020603050405020304" pitchFamily="18" charset="0"/>
              <a:cs typeface="Times New Roman" panose="02020603050405020304" pitchFamily="18" charset="0"/>
            </a:endParaRPr>
          </a:p>
          <a:p>
            <a:pPr lvl="0"/>
            <a:r>
              <a:rPr lang="zh-CN" altLang="en-US" sz="2000" dirty="0">
                <a:latin typeface="Times New Roman" panose="02020603050405020304" pitchFamily="18" charset="0"/>
                <a:cs typeface="Times New Roman" panose="02020603050405020304" pitchFamily="18" charset="0"/>
              </a:rPr>
              <a:t>学校现有全日制在校本科生、研究生及留学生等</a:t>
            </a:r>
            <a:r>
              <a:rPr lang="en-US" sz="2000" dirty="0">
                <a:latin typeface="Times New Roman" panose="02020603050405020304" pitchFamily="18" charset="0"/>
                <a:cs typeface="Times New Roman" panose="02020603050405020304" pitchFamily="18" charset="0"/>
              </a:rPr>
              <a:t>4.5</a:t>
            </a:r>
            <a:r>
              <a:rPr lang="zh-CN" altLang="en-US" sz="2000" dirty="0">
                <a:latin typeface="Times New Roman" panose="02020603050405020304" pitchFamily="18" charset="0"/>
                <a:cs typeface="Times New Roman" panose="02020603050405020304" pitchFamily="18" charset="0"/>
              </a:rPr>
              <a:t>万人；</a:t>
            </a:r>
            <a:endParaRPr lang="zh-CN" altLang="en-US" sz="2000" dirty="0">
              <a:latin typeface="Times New Roman" panose="02020603050405020304" pitchFamily="18" charset="0"/>
              <a:cs typeface="Times New Roman" panose="02020603050405020304" pitchFamily="18" charset="0"/>
            </a:endParaRPr>
          </a:p>
          <a:p>
            <a:pPr lvl="0"/>
            <a:r>
              <a:rPr sz="2000" dirty="0">
                <a:latin typeface="Times New Roman" panose="02020603050405020304" pitchFamily="18" charset="0"/>
                <a:cs typeface="Times New Roman" panose="02020603050405020304" pitchFamily="18" charset="0"/>
              </a:rPr>
              <a:t>目前图书馆纸质文献总量307万余册，电子图书165万多册，学位论文1024万篇，中外文数据库124个（含子库），自建特色数据库10个。</a:t>
            </a:r>
            <a:endParaRPr sz="2000" dirty="0">
              <a:latin typeface="Times New Roman" panose="02020603050405020304" pitchFamily="18" charset="0"/>
              <a:cs typeface="Times New Roman" panose="02020603050405020304" pitchFamily="18" charset="0"/>
            </a:endParaRPr>
          </a:p>
        </p:txBody>
      </p:sp>
      <p:sp>
        <p:nvSpPr>
          <p:cNvPr id="4" name="内容占位符 3"/>
          <p:cNvSpPr>
            <a:spLocks noGrp="1"/>
          </p:cNvSpPr>
          <p:nvPr>
            <p:ph sz="half" idx="2"/>
          </p:nvPr>
        </p:nvSpPr>
        <p:spPr>
          <a:xfrm>
            <a:off x="428625" y="3429000"/>
            <a:ext cx="8501380" cy="3193415"/>
          </a:xfrm>
        </p:spPr>
        <p:txBody>
          <a:bodyPr>
            <a:noAutofit/>
          </a:bodyPr>
          <a:lstStyle/>
          <a:p>
            <a:pPr lvl="0"/>
            <a:r>
              <a:rPr lang="en-US" sz="2000" dirty="0"/>
              <a:t>Has 3300 faculty members, including 2500 full-time teachers. 40% of them are professors or associate professors, and more than 80% of them has PhD or master’s degree. </a:t>
            </a:r>
            <a:endParaRPr lang="en-US" sz="2000" dirty="0"/>
          </a:p>
          <a:p>
            <a:pPr lvl="0"/>
            <a:r>
              <a:rPr lang="en-US" altLang="zh-CN" sz="2000" dirty="0"/>
              <a:t>Has over 45,000 undergraduates, graduates and international students in total enrollment;</a:t>
            </a:r>
            <a:endParaRPr lang="zh-CN" altLang="en-US" sz="2000" dirty="0"/>
          </a:p>
          <a:p>
            <a:pPr lvl="0"/>
            <a:r>
              <a:rPr lang="en-US" sz="2000" dirty="0"/>
              <a:t>The current total collection of physical documents in the library exceeds 3.07 million volumes, with over 1.65 million electronic books, 10.24 million theses, and 124 databases (including sub-databases) in both Chinese and foreign languages. Additionally, there are 10 self-established specialized databases.</a:t>
            </a:r>
            <a:endParaRPr lang="en-US" sz="2000" dirty="0"/>
          </a:p>
        </p:txBody>
      </p:sp>
      <p:pic>
        <p:nvPicPr>
          <p:cNvPr id="17410" name="Picture 2"/>
          <p:cNvPicPr>
            <a:picLocks noChangeAspect="1" noChangeArrowheads="1"/>
          </p:cNvPicPr>
          <p:nvPr/>
        </p:nvPicPr>
        <p:blipFill>
          <a:blip r:embed="rId1"/>
          <a:srcRect/>
          <a:stretch>
            <a:fillRect/>
          </a:stretch>
        </p:blipFill>
        <p:spPr bwMode="auto">
          <a:xfrm>
            <a:off x="214282" y="357166"/>
            <a:ext cx="5191125" cy="1104900"/>
          </a:xfrm>
          <a:prstGeom prst="rect">
            <a:avLst/>
          </a:prstGeom>
          <a:noFill/>
          <a:ln w="9525">
            <a:noFill/>
            <a:miter lim="800000"/>
            <a:headEnd/>
            <a:tailEnd/>
          </a:ln>
          <a:effectLst/>
        </p:spPr>
      </p:pic>
      <p:pic>
        <p:nvPicPr>
          <p:cNvPr id="6" name="Picture 2" descr="F:\综合科\logo.jpg"/>
          <p:cNvPicPr>
            <a:picLocks noChangeAspect="1" noChangeArrowheads="1"/>
          </p:cNvPicPr>
          <p:nvPr/>
        </p:nvPicPr>
        <p:blipFill>
          <a:blip r:embed="rId2"/>
          <a:srcRect/>
          <a:stretch>
            <a:fillRect/>
          </a:stretch>
        </p:blipFill>
        <p:spPr bwMode="auto">
          <a:xfrm>
            <a:off x="7884322" y="44467"/>
            <a:ext cx="1118707" cy="100010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321310" y="1916832"/>
            <a:ext cx="8501380" cy="3960440"/>
          </a:xfrm>
        </p:spPr>
        <p:txBody>
          <a:bodyPr>
            <a:noAutofit/>
          </a:bodyPr>
          <a:lstStyle/>
          <a:p>
            <a:pPr lvl="0"/>
            <a:r>
              <a:rPr lang="ru-RU" sz="2000" dirty="0">
                <a:latin typeface="Times New Roman" panose="02020603050405020304" pitchFamily="18" charset="0"/>
                <a:cs typeface="Times New Roman" panose="02020603050405020304" pitchFamily="18" charset="0"/>
              </a:rPr>
              <a:t>Университет имеет 3300 преподавателей, включая 2500 штатных преподавателей. 40% из них являются профессорами или доцентами, и более 80% обладают степенью доктора или магистра.</a:t>
            </a:r>
            <a:endParaRPr lang="ru-RU" sz="2000" dirty="0">
              <a:latin typeface="Times New Roman" panose="02020603050405020304" pitchFamily="18" charset="0"/>
              <a:cs typeface="Times New Roman" panose="02020603050405020304" pitchFamily="18" charset="0"/>
            </a:endParaRPr>
          </a:p>
          <a:p>
            <a:pPr marL="0" lvl="0" indent="0">
              <a:buNone/>
            </a:pPr>
            <a:endParaRPr lang="ru-RU" sz="2000" dirty="0">
              <a:latin typeface="Times New Roman" panose="02020603050405020304" pitchFamily="18" charset="0"/>
              <a:cs typeface="Times New Roman" panose="02020603050405020304" pitchFamily="18" charset="0"/>
            </a:endParaRPr>
          </a:p>
          <a:p>
            <a:pPr lvl="0"/>
            <a:r>
              <a:rPr lang="ru-RU" sz="2000" dirty="0">
                <a:latin typeface="Times New Roman" panose="02020603050405020304" pitchFamily="18" charset="0"/>
                <a:cs typeface="Times New Roman" panose="02020603050405020304" pitchFamily="18" charset="0"/>
              </a:rPr>
              <a:t>Общее количество студентов - более 45 000 человек, включая бакалавров, магистров и международных студентов.</a:t>
            </a:r>
            <a:endParaRPr lang="ru-RU" sz="2000" dirty="0">
              <a:latin typeface="Times New Roman" panose="02020603050405020304" pitchFamily="18" charset="0"/>
              <a:cs typeface="Times New Roman" panose="02020603050405020304" pitchFamily="18" charset="0"/>
            </a:endParaRPr>
          </a:p>
          <a:p>
            <a:pPr marL="0" lvl="0" indent="0">
              <a:buNone/>
            </a:pPr>
            <a:endParaRPr lang="ru-RU" sz="2000" dirty="0">
              <a:latin typeface="Times New Roman" panose="02020603050405020304" pitchFamily="18" charset="0"/>
              <a:cs typeface="Times New Roman" panose="02020603050405020304" pitchFamily="18" charset="0"/>
            </a:endParaRPr>
          </a:p>
          <a:p>
            <a:pPr lvl="0"/>
            <a:r>
              <a:rPr lang="ru-RU" sz="2000" dirty="0">
                <a:latin typeface="Times New Roman" panose="02020603050405020304" pitchFamily="18" charset="0"/>
                <a:cs typeface="Times New Roman" panose="02020603050405020304" pitchFamily="18" charset="0"/>
              </a:rPr>
              <a:t>В библиотеке на данный момент более 3,07 миллионов бумажных документов, включая более 1,65 миллиона электронных книг, 10,24 миллиона диссертаций и 124 базы данных (включая </a:t>
            </a:r>
            <a:r>
              <a:rPr lang="ru-RU" sz="2000" dirty="0" err="1">
                <a:latin typeface="Times New Roman" panose="02020603050405020304" pitchFamily="18" charset="0"/>
                <a:cs typeface="Times New Roman" panose="02020603050405020304" pitchFamily="18" charset="0"/>
              </a:rPr>
              <a:t>подбазы</a:t>
            </a:r>
            <a:r>
              <a:rPr lang="ru-RU" sz="2000" dirty="0">
                <a:latin typeface="Times New Roman" panose="02020603050405020304" pitchFamily="18" charset="0"/>
                <a:cs typeface="Times New Roman" panose="02020603050405020304" pitchFamily="18" charset="0"/>
              </a:rPr>
              <a:t>) на китайском и иностранных языках. Кроме того, имеются 10 самостоятельно созданных специализированных баз данных.</a:t>
            </a:r>
            <a:endParaRPr lang="en-US" sz="20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1"/>
          <a:srcRect/>
          <a:stretch>
            <a:fillRect/>
          </a:stretch>
        </p:blipFill>
        <p:spPr bwMode="auto">
          <a:xfrm>
            <a:off x="214282" y="357166"/>
            <a:ext cx="5191125" cy="1104900"/>
          </a:xfrm>
          <a:prstGeom prst="rect">
            <a:avLst/>
          </a:prstGeom>
          <a:noFill/>
          <a:ln w="9525">
            <a:noFill/>
            <a:miter lim="800000"/>
            <a:headEnd/>
            <a:tailEnd/>
          </a:ln>
          <a:effectLst/>
        </p:spPr>
      </p:pic>
      <p:pic>
        <p:nvPicPr>
          <p:cNvPr id="6" name="Picture 2" descr="F:\综合科\logo.jpg"/>
          <p:cNvPicPr>
            <a:picLocks noChangeAspect="1" noChangeArrowheads="1"/>
          </p:cNvPicPr>
          <p:nvPr/>
        </p:nvPicPr>
        <p:blipFill>
          <a:blip r:embed="rId2"/>
          <a:srcRect/>
          <a:stretch>
            <a:fillRect/>
          </a:stretch>
        </p:blipFill>
        <p:spPr bwMode="auto">
          <a:xfrm>
            <a:off x="7884322" y="44467"/>
            <a:ext cx="1118707" cy="100010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a:srcRect/>
          <a:stretch>
            <a:fillRect/>
          </a:stretch>
        </p:blipFill>
        <p:spPr bwMode="auto">
          <a:xfrm>
            <a:off x="500034" y="857232"/>
            <a:ext cx="8233933" cy="4895852"/>
          </a:xfrm>
          <a:prstGeom prst="rect">
            <a:avLst/>
          </a:prstGeom>
          <a:noFill/>
          <a:ln w="9525">
            <a:noFill/>
            <a:miter lim="800000"/>
            <a:headEnd/>
            <a:tailEnd/>
          </a:ln>
          <a:effectLst/>
        </p:spPr>
      </p:pic>
      <p:pic>
        <p:nvPicPr>
          <p:cNvPr id="2" name="Picture 2" descr="F:\综合科\logo.jpg"/>
          <p:cNvPicPr>
            <a:picLocks noChangeAspect="1" noChangeArrowheads="1"/>
          </p:cNvPicPr>
          <p:nvPr/>
        </p:nvPicPr>
        <p:blipFill>
          <a:blip r:embed="rId2"/>
          <a:srcRect/>
          <a:stretch>
            <a:fillRect/>
          </a:stretch>
        </p:blipFill>
        <p:spPr bwMode="auto">
          <a:xfrm>
            <a:off x="8028384" y="0"/>
            <a:ext cx="1118707" cy="1000108"/>
          </a:xfrm>
          <a:prstGeom prst="rect">
            <a:avLst/>
          </a:prstGeom>
          <a:noFill/>
        </p:spPr>
      </p:pic>
    </p:spTree>
  </p:cSld>
  <p:clrMapOvr>
    <a:masterClrMapping/>
  </p:clrMapOvr>
</p:sld>
</file>

<file path=ppt/tags/tag1.xml><?xml version="1.0" encoding="utf-8"?>
<p:tagLst xmlns:p="http://schemas.openxmlformats.org/presentationml/2006/main">
  <p:tag name="KSO_WM_UNIT_PLACING_PICTURE_USER_VIEWPORT" val="{&quot;height&quot;:8103,&quot;width&quot;:14400}"/>
</p:tagLst>
</file>

<file path=ppt/tags/tag1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1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20.xml><?xml version="1.0" encoding="utf-8"?>
<p:tagLst xmlns:p="http://schemas.openxmlformats.org/presentationml/2006/main">
  <p:tag name="KSO_WM_UNIT_TABLE_BEAUTIFY" val="smartTable{8921c497-acc3-43d4-b35d-4357606df03b}"/>
  <p:tag name="TABLE_ENDDRAG_ORIGIN_RECT" val="541*236"/>
  <p:tag name="TABLE_ENDDRAG_RECT" val="87*60*541*236"/>
</p:tagLst>
</file>

<file path=ppt/tags/tag21.xml><?xml version="1.0" encoding="utf-8"?>
<p:tagLst xmlns:p="http://schemas.openxmlformats.org/presentationml/2006/main">
  <p:tag name="KSO_WM_UNIT_TABLE_BEAUTIFY" val="smartTable{b2e9fabc-42a6-4d33-9232-9b5b979b3b47}"/>
  <p:tag name="TABLE_ENDDRAG_ORIGIN_RECT" val="539*197"/>
  <p:tag name="TABLE_ENDDRAG_RECT" val="76*327*539*197"/>
</p:tagLst>
</file>

<file path=ppt/tags/tag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UNIT_TABLE_BEAUTIFY" val="smartTable{b2e9fabc-42a6-4d33-9232-9b5b979b3b47}"/>
  <p:tag name="TABLE_ENDDRAG_ORIGIN_RECT" val="539*197"/>
  <p:tag name="TABLE_ENDDRAG_RECT" val="76*327*539*197"/>
</p:tagLst>
</file>

<file path=ppt/tags/tag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p="http://schemas.openxmlformats.org/presentationml/2006/main">
  <p:tag name="KSO_WM_UNIT_TABLE_BEAUTIFY" val="smartTable{7aac7963-4c55-4338-800f-454830846640}"/>
  <p:tag name="TABLE_ENDDRAG_ORIGIN_RECT" val="541*236"/>
  <p:tag name="TABLE_ENDDRAG_RECT" val="87*60*541*236"/>
</p:tagLst>
</file>

<file path=ppt/tags/tag26.xml><?xml version="1.0" encoding="utf-8"?>
<p:tagLst xmlns:p="http://schemas.openxmlformats.org/presentationml/2006/main">
  <p:tag name="KSO_WM_UNIT_TABLE_BEAUTIFY" val="smartTable{09ceab46-07f0-439a-8407-0904c933c184}"/>
  <p:tag name="TABLE_ENDDRAG_ORIGIN_RECT" val="541*197"/>
  <p:tag name="TABLE_ENDDRAG_RECT" val="76*327*541*197"/>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p="http://schemas.openxmlformats.org/presentationml/2006/main">
  <p:tag name="KSO_WM_UNIT_TABLE_BEAUTIFY" val="smartTable{09ceab46-07f0-439a-8407-0904c933c184}"/>
  <p:tag name="TABLE_ENDDRAG_ORIGIN_RECT" val="541*197"/>
  <p:tag name="TABLE_ENDDRAG_RECT" val="76*327*541*197"/>
</p:tagLst>
</file>

<file path=ppt/tags/tag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p="http://schemas.openxmlformats.org/presentationml/2006/main">
  <p:tag name="KSO_WM_UNIT_TABLE_BEAUTIFY" val="smartTable{f820750e-ab81-47f4-8dc3-487ba35a254e}"/>
  <p:tag name="TABLE_ENDDRAG_ORIGIN_RECT" val="517*144"/>
  <p:tag name="TABLE_ENDDRAG_RECT" val="112*105*517*144"/>
</p:tagLst>
</file>

<file path=ppt/tags/tag33.xml><?xml version="1.0" encoding="utf-8"?>
<p:tagLst xmlns:p="http://schemas.openxmlformats.org/presentationml/2006/main">
  <p:tag name="KSO_WM_UNIT_TABLE_BEAUTIFY" val="smartTable{0d2cc61e-ed4d-425f-a1f1-a87fa5ab1bfe}"/>
  <p:tag name="TABLE_ENDDRAG_ORIGIN_RECT" val="485*133"/>
  <p:tag name="TABLE_ENDDRAG_RECT" val="105*372*485*133"/>
</p:tagLst>
</file>

<file path=ppt/tags/tag3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p="http://schemas.openxmlformats.org/presentationml/2006/main">
  <p:tag name="KSO_WM_UNIT_TABLE_BEAUTIFY" val="smartTable{0d2cc61e-ed4d-425f-a1f1-a87fa5ab1bfe}"/>
  <p:tag name="TABLE_ENDDRAG_ORIGIN_RECT" val="485*133"/>
  <p:tag name="TABLE_ENDDRAG_RECT" val="105*372*485*133"/>
</p:tagLst>
</file>

<file path=ppt/tags/tag3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38.xml><?xml version="1.0" encoding="utf-8"?>
<p:tagLst xmlns:p="http://schemas.openxmlformats.org/presentationml/2006/main">
  <p:tag name="KSO_WM_UNIT_PLACING_PICTURE_USER_VIEWPORT" val="{&quot;height&quot;:1192.5,&quot;width&quot;:3836.25}"/>
</p:tagLst>
</file>

<file path=ppt/tags/tag3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4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KSO_WM_UNIT_TABLE_BEAUTIFY" val="smartTable{0d2cc61e-ed4d-425f-a1f1-a87fa5ab1bfe}"/>
  <p:tag name="TABLE_ENDDRAG_ORIGIN_RECT" val="485*133"/>
  <p:tag name="TABLE_ENDDRAG_RECT" val="105*372*485*133"/>
</p:tagLst>
</file>

<file path=ppt/tags/tag43.xml><?xml version="1.0" encoding="utf-8"?>
<p:tagLst xmlns:p="http://schemas.openxmlformats.org/presentationml/2006/main">
  <p:tag name="KSO_WM_UNIT_TABLE_BEAUTIFY" val="smartTable{0d2cc61e-ed4d-425f-a1f1-a87fa5ab1bfe}"/>
  <p:tag name="TABLE_ENDDRAG_ORIGIN_RECT" val="485*133"/>
  <p:tag name="TABLE_ENDDRAG_RECT" val="105*372*485*133"/>
</p:tagLst>
</file>

<file path=ppt/tags/tag44.xml><?xml version="1.0" encoding="utf-8"?>
<p:tagLst xmlns:p="http://schemas.openxmlformats.org/presentationml/2006/main">
  <p:tag name="KSO_WM_UNIT_TABLE_BEAUTIFY" val="smartTable{0d2cc61e-ed4d-425f-a1f1-a87fa5ab1bfe}"/>
  <p:tag name="TABLE_ENDDRAG_ORIGIN_RECT" val="485*133"/>
  <p:tag name="TABLE_ENDDRAG_RECT" val="105*372*485*133"/>
</p:tagLst>
</file>

<file path=ppt/tags/tag45.xml><?xml version="1.0" encoding="utf-8"?>
<p:tagLst xmlns:p="http://schemas.openxmlformats.org/presentationml/2006/main">
  <p:tag name="KSO_WPP_MARK_KEY" val="2d709b02-5c4c-4ba5-b0ea-c98e0a533771"/>
  <p:tag name="COMMONDATA" val="eyJoZGlkIjoiMDkxZTNkYTE4MzcwZjBiNTE3ZTU5YTYxZWM3NjgzODMifQ=="/>
  <p:tag name="commondata" val="eyJoZGlkIjoiM2ZkMTVmYzRhYmJjYTY3OWJhNmZlNTBlODRkYzhmYzEifQ=="/>
</p:tagLst>
</file>

<file path=ppt/tags/tag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18120</Words>
  <Application>WPS 演示</Application>
  <PresentationFormat>Экран (4:3)</PresentationFormat>
  <Paragraphs>766</Paragraphs>
  <Slides>52</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52</vt:i4>
      </vt:variant>
    </vt:vector>
  </HeadingPairs>
  <TitlesOfParts>
    <vt:vector size="69" baseType="lpstr">
      <vt:lpstr>Arial</vt:lpstr>
      <vt:lpstr>宋体</vt:lpstr>
      <vt:lpstr>Wingdings</vt:lpstr>
      <vt:lpstr>微软雅黑</vt:lpstr>
      <vt:lpstr>Times New Roman</vt:lpstr>
      <vt:lpstr>Cambria Math</vt:lpstr>
      <vt:lpstr>Calibri</vt:lpstr>
      <vt:lpstr>Arial Unicode MS</vt:lpstr>
      <vt:lpstr>Söhne</vt:lpstr>
      <vt:lpstr>Segoe Print</vt:lpstr>
      <vt:lpstr>仿宋</vt:lpstr>
      <vt:lpstr>新宋体</vt:lpstr>
      <vt:lpstr>方正小标宋简体</vt:lpstr>
      <vt:lpstr>Leelawadee UI Semilight</vt:lpstr>
      <vt:lpstr>华文琥珀</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关于费用/Expenses at SUSE </vt:lpstr>
      <vt:lpstr>Расходы в SUSE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四川轻化工大学 Sichuan University of Science and Engineering</dc:title>
  <dc:creator>微软用户</dc:creator>
  <cp:lastModifiedBy>徐心三</cp:lastModifiedBy>
  <cp:revision>74</cp:revision>
  <dcterms:created xsi:type="dcterms:W3CDTF">2021-06-29T01:36:00Z</dcterms:created>
  <dcterms:modified xsi:type="dcterms:W3CDTF">2023-12-06T02:50:06Z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B880C15090134898B60FC49B264E3254</vt:lpwstr>
  </property>
  <property fmtid="{D5CDD505-2E9C-101B-9397-08002B2CF9AE}" pid="3" name="KSOProductBuildVer">
    <vt:lpwstr>2052-12.1.0.15374</vt:lpwstr>
  </property>
</Properties>
</file>